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76" r:id="rId3"/>
    <p:sldId id="278" r:id="rId4"/>
    <p:sldId id="277" r:id="rId5"/>
    <p:sldId id="266" r:id="rId6"/>
    <p:sldId id="265" r:id="rId7"/>
    <p:sldId id="279" r:id="rId8"/>
    <p:sldId id="267" r:id="rId9"/>
    <p:sldId id="257" r:id="rId10"/>
    <p:sldId id="258" r:id="rId11"/>
    <p:sldId id="259" r:id="rId12"/>
    <p:sldId id="274" r:id="rId13"/>
    <p:sldId id="270" r:id="rId14"/>
    <p:sldId id="269" r:id="rId15"/>
    <p:sldId id="272" r:id="rId16"/>
    <p:sldId id="268" r:id="rId17"/>
    <p:sldId id="273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25" d="100"/>
          <a:sy n="125" d="100"/>
        </p:scale>
        <p:origin x="221" y="-3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8CE19-89BD-4982-B69A-8499A6766E29}" type="datetimeFigureOut">
              <a:rPr lang="en-US" smtClean="0"/>
              <a:pPr/>
              <a:t>2/19/2019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92A65-45E3-4D13-9BD4-CC95052418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8CE19-89BD-4982-B69A-8499A6766E29}" type="datetimeFigureOut">
              <a:rPr lang="en-US" smtClean="0"/>
              <a:pPr/>
              <a:t>2/19/2019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92A65-45E3-4D13-9BD4-CC95052418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8CE19-89BD-4982-B69A-8499A6766E29}" type="datetimeFigureOut">
              <a:rPr lang="en-US" smtClean="0"/>
              <a:pPr/>
              <a:t>2/19/2019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92A65-45E3-4D13-9BD4-CC95052418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8CE19-89BD-4982-B69A-8499A6766E29}" type="datetimeFigureOut">
              <a:rPr lang="en-US" smtClean="0"/>
              <a:pPr/>
              <a:t>2/19/2019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92A65-45E3-4D13-9BD4-CC95052418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8CE19-89BD-4982-B69A-8499A6766E29}" type="datetimeFigureOut">
              <a:rPr lang="en-US" smtClean="0"/>
              <a:pPr/>
              <a:t>2/19/2019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92A65-45E3-4D13-9BD4-CC95052418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8CE19-89BD-4982-B69A-8499A6766E29}" type="datetimeFigureOut">
              <a:rPr lang="en-US" smtClean="0"/>
              <a:pPr/>
              <a:t>2/19/2019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92A65-45E3-4D13-9BD4-CC95052418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8CE19-89BD-4982-B69A-8499A6766E29}" type="datetimeFigureOut">
              <a:rPr lang="en-US" smtClean="0"/>
              <a:pPr/>
              <a:t>2/19/2019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92A65-45E3-4D13-9BD4-CC95052418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8CE19-89BD-4982-B69A-8499A6766E29}" type="datetimeFigureOut">
              <a:rPr lang="en-US" smtClean="0"/>
              <a:pPr/>
              <a:t>2/19/2019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92A65-45E3-4D13-9BD4-CC95052418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8CE19-89BD-4982-B69A-8499A6766E29}" type="datetimeFigureOut">
              <a:rPr lang="en-US" smtClean="0"/>
              <a:pPr/>
              <a:t>2/19/2019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92A65-45E3-4D13-9BD4-CC95052418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8CE19-89BD-4982-B69A-8499A6766E29}" type="datetimeFigureOut">
              <a:rPr lang="en-US" smtClean="0"/>
              <a:pPr/>
              <a:t>2/19/2019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92A65-45E3-4D13-9BD4-CC95052418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8CE19-89BD-4982-B69A-8499A6766E29}" type="datetimeFigureOut">
              <a:rPr lang="en-US" smtClean="0"/>
              <a:pPr/>
              <a:t>2/19/2019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92A65-45E3-4D13-9BD4-CC95052418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B8CE19-89BD-4982-B69A-8499A6766E29}" type="datetimeFigureOut">
              <a:rPr lang="en-US" smtClean="0"/>
              <a:pPr/>
              <a:t>2/19/2019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D92A65-45E3-4D13-9BD4-CC950524182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Major_depressive_disorder" TargetMode="External"/><Relationship Id="rId2" Type="http://schemas.openxmlformats.org/officeDocument/2006/relationships/hyperlink" Target="https://www.google.com/search?q=major+depressive+disorder&amp;rlz=1C1SNNT_enUS543US543&amp;oq=major+depressive+disorder&amp;aqs=chrome..69i57.2324j0j8&amp;sourceid=chrome&amp;ie=UTF-8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mayoclinic.org/diseases-conditions/depression/symptoms-causes/syc-20356007" TargetMode="External"/><Relationship Id="rId4" Type="http://schemas.openxmlformats.org/officeDocument/2006/relationships/hyperlink" Target="http://mayoclinic.org/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citationmachine.net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ebmd.com/blahblah" TargetMode="External"/><Relationship Id="rId2" Type="http://schemas.openxmlformats.org/officeDocument/2006/relationships/hyperlink" Target="http://url-goes-here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misterwarren.weebly.com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ketamine.com/" TargetMode="External"/><Relationship Id="rId2" Type="http://schemas.openxmlformats.org/officeDocument/2006/relationships/hyperlink" Target="http://url-goes-here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drugs.com/pcp-blah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g2gVzVIBc_g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/>
              <a:t>How to not plagiarize</a:t>
            </a:r>
            <a:endParaRPr lang="en-US" sz="6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530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Please do not copy/paste!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Mister Warren\Desktop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704975"/>
            <a:ext cx="7867651" cy="5000625"/>
          </a:xfrm>
          <a:prstGeom prst="rect">
            <a:avLst/>
          </a:prstGeom>
          <a:noFill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04800"/>
            <a:ext cx="920496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Turnitin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Mister Warren\Dropbox\health and genetics\Other Stuff\turnit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82122"/>
            <a:ext cx="9144000" cy="45662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Find sources that cover all of the required information for B-1 (minimum 3). Save the full URL addresses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hlinkClick r:id="rId2"/>
              </a:rPr>
              <a:t>https://www.google.com/search?q=major+depressive+disorder&amp;rlz=1C1SNNT_enUS543US543&amp;oq=major+depressive+disorder&amp;aqs=chrome..69i57.2324j0j8&amp;sourceid=</a:t>
            </a:r>
            <a:r>
              <a:rPr lang="en-US" dirty="0" err="1" smtClean="0">
                <a:hlinkClick r:id="rId2"/>
              </a:rPr>
              <a:t>chrome&amp;ie</a:t>
            </a:r>
            <a:r>
              <a:rPr lang="en-US" dirty="0" smtClean="0">
                <a:hlinkClick r:id="rId2"/>
              </a:rPr>
              <a:t>=UTF-8</a:t>
            </a:r>
            <a:endParaRPr lang="en-US" dirty="0" smtClean="0"/>
          </a:p>
          <a:p>
            <a:pPr lvl="1"/>
            <a:r>
              <a:rPr lang="en-US" b="1" dirty="0" smtClean="0"/>
              <a:t>Bad: </a:t>
            </a:r>
            <a:r>
              <a:rPr lang="en-US" dirty="0" smtClean="0"/>
              <a:t>Search results, not a webpage</a:t>
            </a:r>
          </a:p>
          <a:p>
            <a:pPr lvl="1"/>
            <a:endParaRPr lang="en-US" dirty="0" smtClean="0"/>
          </a:p>
          <a:p>
            <a:r>
              <a:rPr lang="en-US" dirty="0" smtClean="0">
                <a:hlinkClick r:id="rId3"/>
              </a:rPr>
              <a:t>https://en.wikipedia.org/wiki/Major_depressive_disorder</a:t>
            </a:r>
            <a:endParaRPr lang="en-US" dirty="0" smtClean="0"/>
          </a:p>
          <a:p>
            <a:pPr lvl="1"/>
            <a:r>
              <a:rPr lang="en-US" b="1" dirty="0" smtClean="0"/>
              <a:t>Bad:  </a:t>
            </a:r>
            <a:r>
              <a:rPr lang="en-US" dirty="0" err="1" smtClean="0"/>
              <a:t>wikipedia</a:t>
            </a:r>
            <a:r>
              <a:rPr lang="en-US" dirty="0" smtClean="0"/>
              <a:t> is not an acceptable source</a:t>
            </a:r>
          </a:p>
          <a:p>
            <a:pPr lvl="1"/>
            <a:endParaRPr lang="en-US" dirty="0" smtClean="0"/>
          </a:p>
          <a:p>
            <a:r>
              <a:rPr lang="en-US" dirty="0" smtClean="0">
                <a:hlinkClick r:id="rId4"/>
              </a:rPr>
              <a:t>http://Mayoclinic.org</a:t>
            </a:r>
            <a:r>
              <a:rPr lang="en-US" dirty="0" smtClean="0"/>
              <a:t> </a:t>
            </a:r>
          </a:p>
          <a:p>
            <a:pPr lvl="1"/>
            <a:r>
              <a:rPr lang="en-US" b="1" dirty="0" smtClean="0"/>
              <a:t>Bad: </a:t>
            </a:r>
            <a:r>
              <a:rPr lang="en-US" dirty="0" smtClean="0"/>
              <a:t>the homepage is not the source of your information</a:t>
            </a:r>
          </a:p>
          <a:p>
            <a:pPr lvl="1"/>
            <a:endParaRPr lang="en-US" dirty="0" smtClean="0"/>
          </a:p>
          <a:p>
            <a:r>
              <a:rPr lang="en-US" dirty="0" smtClean="0">
                <a:hlinkClick r:id="rId5"/>
              </a:rPr>
              <a:t>https://www.mayoclinic.org/diseases-conditions/depression/symptoms-causes/syc-20356007</a:t>
            </a:r>
            <a:endParaRPr lang="en-US" dirty="0" smtClean="0"/>
          </a:p>
          <a:p>
            <a:pPr lvl="1"/>
            <a:r>
              <a:rPr lang="en-US" b="1" dirty="0" smtClean="0"/>
              <a:t>Good: </a:t>
            </a:r>
            <a:r>
              <a:rPr lang="en-US" dirty="0" smtClean="0"/>
              <a:t>Bookmark it </a:t>
            </a:r>
            <a:r>
              <a:rPr lang="en-US" smtClean="0"/>
              <a:t>or copy/paste it into </a:t>
            </a:r>
            <a:r>
              <a:rPr lang="en-US" dirty="0" smtClean="0"/>
              <a:t>a </a:t>
            </a:r>
            <a:r>
              <a:rPr lang="en-US" dirty="0" err="1" smtClean="0"/>
              <a:t>google</a:t>
            </a:r>
            <a:r>
              <a:rPr lang="en-US" dirty="0" smtClean="0"/>
              <a:t> doc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9" name="Picture 3" descr="C:\Users\Mister Warren\Dropbox\MisterWarren\img0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600200"/>
            <a:ext cx="7305052" cy="4343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Remember: List in alphabetical order!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640762"/>
            <a:ext cx="8763000" cy="7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http://citationmachine.net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962400"/>
            <a:ext cx="8763000" cy="28956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Click </a:t>
            </a:r>
            <a:r>
              <a:rPr lang="en-US" b="1" dirty="0" smtClean="0"/>
              <a:t>[Select] </a:t>
            </a:r>
            <a:r>
              <a:rPr lang="en-US" dirty="0" smtClean="0"/>
              <a:t>and then </a:t>
            </a:r>
            <a:r>
              <a:rPr lang="en-US" b="1" dirty="0" smtClean="0"/>
              <a:t>[Final Step]</a:t>
            </a:r>
          </a:p>
          <a:p>
            <a:endParaRPr lang="en-US" sz="700" b="1" dirty="0" smtClean="0"/>
          </a:p>
          <a:p>
            <a:r>
              <a:rPr lang="en-US" dirty="0" smtClean="0"/>
              <a:t>If the website had a title, author, or date that was not automatically filled in, enter them manually</a:t>
            </a:r>
          </a:p>
          <a:p>
            <a:endParaRPr lang="en-US" sz="700" dirty="0" smtClean="0"/>
          </a:p>
          <a:p>
            <a:r>
              <a:rPr lang="en-US" dirty="0" smtClean="0"/>
              <a:t>Click </a:t>
            </a:r>
            <a:r>
              <a:rPr lang="en-US" b="1" dirty="0" smtClean="0"/>
              <a:t>[Create Citation] </a:t>
            </a:r>
            <a:endParaRPr lang="en-US" sz="500" b="1" dirty="0" smtClean="0"/>
          </a:p>
          <a:p>
            <a:endParaRPr lang="en-US" sz="700" b="1" dirty="0" smtClean="0"/>
          </a:p>
          <a:p>
            <a:r>
              <a:rPr lang="en-US" dirty="0" smtClean="0"/>
              <a:t>Copy/paste the citations into your word document</a:t>
            </a:r>
          </a:p>
          <a:p>
            <a:endParaRPr lang="en-US" sz="600" dirty="0" smtClean="0"/>
          </a:p>
          <a:p>
            <a:r>
              <a:rPr lang="en-US" dirty="0" smtClean="0"/>
              <a:t>Remember to re-arrange them into alphabetical order!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9937" y="1524000"/>
            <a:ext cx="9153937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98437"/>
            <a:ext cx="8229600" cy="4525963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 citation machine doesn’t automatically find the author, date, or title, you must add them manually.</a:t>
            </a:r>
          </a:p>
        </p:txBody>
      </p:sp>
      <p:pic>
        <p:nvPicPr>
          <p:cNvPr id="4098" name="Picture 2" descr="C:\Users\Mister Warren\Dropbox\MisterWarren\img0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262" y="1828800"/>
            <a:ext cx="8892338" cy="5029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website, italicize title</a:t>
            </a:r>
          </a:p>
          <a:p>
            <a:r>
              <a:rPr lang="en-US" dirty="0" smtClean="0"/>
              <a:t>If book</a:t>
            </a:r>
            <a:r>
              <a:rPr lang="en-US" smtClean="0"/>
              <a:t>, italicize book title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References go at the end of the essay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3340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References:   </a:t>
            </a:r>
            <a:r>
              <a:rPr 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 use this section heading</a:t>
            </a:r>
          </a:p>
          <a:p>
            <a:pPr marL="0" indent="0">
              <a:buNone/>
            </a:pPr>
            <a:endParaRPr lang="en-US" sz="1500" dirty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rgbClr val="FF0000"/>
                </a:solidFill>
                <a:sym typeface="Wingdings" panose="05000000000000000000" pitchFamily="2" charset="2"/>
              </a:rPr>
              <a:t>Name or Organization </a:t>
            </a:r>
            <a:r>
              <a:rPr lang="en-US" sz="2800" dirty="0" smtClean="0">
                <a:solidFill>
                  <a:srgbClr val="0070C0"/>
                </a:solidFill>
                <a:sym typeface="Wingdings" panose="05000000000000000000" pitchFamily="2" charset="2"/>
              </a:rPr>
              <a:t>(year) </a:t>
            </a:r>
            <a:r>
              <a:rPr lang="en-US" sz="2800" dirty="0" smtClean="0">
                <a:solidFill>
                  <a:srgbClr val="FFC000"/>
                </a:solidFill>
                <a:sym typeface="Wingdings" panose="05000000000000000000" pitchFamily="2" charset="2"/>
              </a:rPr>
              <a:t>Title of article. </a:t>
            </a:r>
            <a:r>
              <a:rPr lang="en-US" sz="2800" dirty="0" smtClean="0">
                <a:sym typeface="Wingdings" panose="05000000000000000000" pitchFamily="2" charset="2"/>
              </a:rPr>
              <a:t>Retrieved from </a:t>
            </a:r>
            <a:r>
              <a:rPr lang="en-US" sz="2800" dirty="0" smtClean="0">
                <a:sym typeface="Wingdings" panose="05000000000000000000" pitchFamily="2" charset="2"/>
                <a:hlinkClick r:id="rId2"/>
              </a:rPr>
              <a:t>http://url-goes-here</a:t>
            </a:r>
            <a:r>
              <a:rPr lang="en-US" sz="2800" dirty="0" smtClean="0">
                <a:sym typeface="Wingdings" panose="05000000000000000000" pitchFamily="2" charset="2"/>
              </a:rPr>
              <a:t>...</a:t>
            </a:r>
          </a:p>
          <a:p>
            <a:pPr marL="0" indent="0">
              <a:buNone/>
            </a:pPr>
            <a:endParaRPr lang="en-US" sz="1400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sz="14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sz="2400" dirty="0" smtClean="0">
                <a:sym typeface="Wingdings" panose="05000000000000000000" pitchFamily="2" charset="2"/>
              </a:rPr>
              <a:t>WebMD (</a:t>
            </a:r>
            <a:r>
              <a:rPr lang="en-US" sz="2400" dirty="0" err="1" smtClean="0">
                <a:sym typeface="Wingdings" panose="05000000000000000000" pitchFamily="2" charset="2"/>
              </a:rPr>
              <a:t>n.d.</a:t>
            </a:r>
            <a:r>
              <a:rPr lang="en-US" sz="2400" dirty="0" smtClean="0">
                <a:sym typeface="Wingdings" panose="05000000000000000000" pitchFamily="2" charset="2"/>
              </a:rPr>
              <a:t>) Symptoms of Depression. Retrieved from </a:t>
            </a:r>
            <a:r>
              <a:rPr lang="en-US" sz="2400" dirty="0" smtClean="0">
                <a:sym typeface="Wingdings" panose="05000000000000000000" pitchFamily="2" charset="2"/>
                <a:hlinkClick r:id="rId3"/>
              </a:rPr>
              <a:t>http://webmd.com/blahblah</a:t>
            </a:r>
            <a:endParaRPr lang="en-US" sz="2400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sz="1200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sz="2400" dirty="0" smtClean="0">
                <a:sym typeface="Wingdings" panose="05000000000000000000" pitchFamily="2" charset="2"/>
              </a:rPr>
              <a:t>Warren, A. (2018) How to not plagiarize. Retrieved from </a:t>
            </a:r>
            <a:r>
              <a:rPr lang="en-US" sz="2400" dirty="0" smtClean="0">
                <a:sym typeface="Wingdings" panose="05000000000000000000" pitchFamily="2" charset="2"/>
                <a:hlinkClick r:id="rId4"/>
              </a:rPr>
              <a:t>http://misterwarren.weebly.com</a:t>
            </a:r>
            <a:r>
              <a:rPr lang="en-US" sz="2400" dirty="0" smtClean="0">
                <a:sym typeface="Wingdings" panose="05000000000000000000" pitchFamily="2" charset="2"/>
              </a:rPr>
              <a:t> </a:t>
            </a:r>
            <a:endParaRPr lang="en-US" sz="24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sz="1500" dirty="0" smtClean="0"/>
          </a:p>
        </p:txBody>
      </p:sp>
    </p:spTree>
    <p:extLst>
      <p:ext uri="{BB962C8B-B14F-4D97-AF65-F5344CB8AC3E}">
        <p14:creationId xmlns:p14="http://schemas.microsoft.com/office/powerpoint/2010/main" val="3177669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If there’s no name/organization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839200" cy="5334000"/>
          </a:xfrm>
        </p:spPr>
        <p:txBody>
          <a:bodyPr/>
          <a:lstStyle/>
          <a:p>
            <a:pPr marL="0" indent="0">
              <a:buNone/>
            </a:pPr>
            <a:endParaRPr lang="en-US" sz="1500" dirty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rgbClr val="FFC000"/>
                </a:solidFill>
                <a:sym typeface="Wingdings" panose="05000000000000000000" pitchFamily="2" charset="2"/>
              </a:rPr>
              <a:t>“Title </a:t>
            </a:r>
            <a:r>
              <a:rPr lang="en-US" sz="2800" dirty="0">
                <a:solidFill>
                  <a:srgbClr val="FFC000"/>
                </a:solidFill>
                <a:sym typeface="Wingdings" panose="05000000000000000000" pitchFamily="2" charset="2"/>
              </a:rPr>
              <a:t>of article</a:t>
            </a:r>
            <a:r>
              <a:rPr lang="en-US" sz="2800" dirty="0" smtClean="0">
                <a:solidFill>
                  <a:srgbClr val="FFC000"/>
                </a:solidFill>
                <a:sym typeface="Wingdings" panose="05000000000000000000" pitchFamily="2" charset="2"/>
              </a:rPr>
              <a:t>.” </a:t>
            </a:r>
            <a:r>
              <a:rPr lang="en-US" sz="2800" dirty="0" smtClean="0">
                <a:solidFill>
                  <a:srgbClr val="0070C0"/>
                </a:solidFill>
                <a:sym typeface="Wingdings" panose="05000000000000000000" pitchFamily="2" charset="2"/>
              </a:rPr>
              <a:t>(year) </a:t>
            </a:r>
            <a:r>
              <a:rPr lang="en-US" sz="2800" dirty="0" smtClean="0">
                <a:sym typeface="Wingdings" panose="05000000000000000000" pitchFamily="2" charset="2"/>
              </a:rPr>
              <a:t>Retrieved from </a:t>
            </a:r>
            <a:r>
              <a:rPr lang="en-US" sz="2800" dirty="0" smtClean="0">
                <a:sym typeface="Wingdings" panose="05000000000000000000" pitchFamily="2" charset="2"/>
                <a:hlinkClick r:id="rId2"/>
              </a:rPr>
              <a:t>http://url-goes-here</a:t>
            </a:r>
            <a:r>
              <a:rPr lang="en-US" sz="2800" dirty="0" smtClean="0">
                <a:sym typeface="Wingdings" panose="05000000000000000000" pitchFamily="2" charset="2"/>
              </a:rPr>
              <a:t>...</a:t>
            </a:r>
          </a:p>
          <a:p>
            <a:pPr marL="0" indent="0">
              <a:buNone/>
            </a:pPr>
            <a:endParaRPr lang="en-US" sz="28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sz="2400" dirty="0" smtClean="0">
                <a:sym typeface="Wingdings" panose="05000000000000000000" pitchFamily="2" charset="2"/>
              </a:rPr>
              <a:t>“Ketamine Facts” (</a:t>
            </a:r>
            <a:r>
              <a:rPr lang="en-US" sz="2400" dirty="0" err="1" smtClean="0">
                <a:sym typeface="Wingdings" panose="05000000000000000000" pitchFamily="2" charset="2"/>
              </a:rPr>
              <a:t>n.d.</a:t>
            </a:r>
            <a:r>
              <a:rPr lang="en-US" sz="2400" dirty="0" smtClean="0">
                <a:sym typeface="Wingdings" panose="05000000000000000000" pitchFamily="2" charset="2"/>
              </a:rPr>
              <a:t>) Retrieved from </a:t>
            </a:r>
            <a:r>
              <a:rPr lang="en-US" sz="2400" dirty="0" smtClean="0">
                <a:sym typeface="Wingdings" panose="05000000000000000000" pitchFamily="2" charset="2"/>
                <a:hlinkClick r:id="rId3"/>
              </a:rPr>
              <a:t>http://ketamine.com</a:t>
            </a:r>
            <a:endParaRPr lang="en-US" sz="2400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sz="24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sz="2400" dirty="0" smtClean="0">
                <a:sym typeface="Wingdings" panose="05000000000000000000" pitchFamily="2" charset="2"/>
              </a:rPr>
              <a:t>“Effects of PCP” (2018). Retrieved from </a:t>
            </a:r>
            <a:r>
              <a:rPr lang="en-US" sz="2400" dirty="0" smtClean="0">
                <a:sym typeface="Wingdings" panose="05000000000000000000" pitchFamily="2" charset="2"/>
                <a:hlinkClick r:id="rId4"/>
              </a:rPr>
              <a:t>http://drugs.com/pcp-blah</a:t>
            </a:r>
            <a:r>
              <a:rPr lang="en-US" sz="2400" dirty="0" smtClean="0">
                <a:sym typeface="Wingdings" panose="05000000000000000000" pitchFamily="2" charset="2"/>
              </a:rPr>
              <a:t>   </a:t>
            </a:r>
          </a:p>
          <a:p>
            <a:pPr marL="0" indent="0">
              <a:buNone/>
            </a:pPr>
            <a:endParaRPr lang="en-US" sz="14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sz="1400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sz="1500" dirty="0" smtClean="0"/>
          </a:p>
        </p:txBody>
      </p:sp>
    </p:spTree>
    <p:extLst>
      <p:ext uri="{BB962C8B-B14F-4D97-AF65-F5344CB8AC3E}">
        <p14:creationId xmlns:p14="http://schemas.microsoft.com/office/powerpoint/2010/main" val="2973812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 smtClean="0"/>
              <a:t>In-text citations are used at the end of each sentence where you start using a new source of information.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610600" cy="4572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smtClean="0">
                <a:sym typeface="Wingdings" panose="05000000000000000000" pitchFamily="2" charset="2"/>
              </a:rPr>
              <a:t>(</a:t>
            </a:r>
            <a:r>
              <a:rPr lang="en-US" sz="2400" dirty="0" smtClean="0">
                <a:solidFill>
                  <a:srgbClr val="FF0000"/>
                </a:solidFill>
                <a:sym typeface="Wingdings" panose="05000000000000000000" pitchFamily="2" charset="2"/>
              </a:rPr>
              <a:t>Name or Organization</a:t>
            </a:r>
            <a:r>
              <a:rPr lang="en-US" sz="2400" dirty="0" smtClean="0">
                <a:sym typeface="Wingdings" panose="05000000000000000000" pitchFamily="2" charset="2"/>
              </a:rPr>
              <a:t>,</a:t>
            </a:r>
            <a:r>
              <a:rPr lang="en-US" sz="2400" dirty="0" smtClean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smtClean="0">
                <a:solidFill>
                  <a:srgbClr val="0070C0"/>
                </a:solidFill>
                <a:sym typeface="Wingdings" panose="05000000000000000000" pitchFamily="2" charset="2"/>
              </a:rPr>
              <a:t>year</a:t>
            </a:r>
            <a:r>
              <a:rPr lang="en-US" sz="2400" dirty="0" smtClean="0">
                <a:sym typeface="Wingdings" panose="05000000000000000000" pitchFamily="2" charset="2"/>
              </a:rPr>
              <a:t>)</a:t>
            </a:r>
          </a:p>
          <a:p>
            <a:pPr marL="0" indent="0">
              <a:buNone/>
            </a:pPr>
            <a:endParaRPr lang="en-US" sz="20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sz="2000" dirty="0" smtClean="0">
                <a:sym typeface="Wingdings" panose="05000000000000000000" pitchFamily="2" charset="2"/>
              </a:rPr>
              <a:t>(WebMD, </a:t>
            </a:r>
            <a:r>
              <a:rPr lang="en-US" sz="2000" dirty="0" err="1" smtClean="0">
                <a:sym typeface="Wingdings" panose="05000000000000000000" pitchFamily="2" charset="2"/>
              </a:rPr>
              <a:t>n.d.</a:t>
            </a:r>
            <a:r>
              <a:rPr lang="en-US" sz="2000" dirty="0" smtClean="0">
                <a:sym typeface="Wingdings" panose="05000000000000000000" pitchFamily="2" charset="2"/>
              </a:rPr>
              <a:t>)</a:t>
            </a:r>
          </a:p>
          <a:p>
            <a:pPr marL="0" indent="0">
              <a:buNone/>
            </a:pPr>
            <a:endParaRPr lang="en-US" sz="2000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sz="2000" dirty="0" smtClean="0">
                <a:sym typeface="Wingdings" panose="05000000000000000000" pitchFamily="2" charset="2"/>
              </a:rPr>
              <a:t>(Warren, A., 2018)</a:t>
            </a:r>
          </a:p>
          <a:p>
            <a:pPr marL="0" indent="0">
              <a:buNone/>
            </a:pPr>
            <a:endParaRPr lang="en-US" sz="20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sz="2400" dirty="0" smtClean="0">
                <a:sym typeface="Wingdings" panose="05000000000000000000" pitchFamily="2" charset="2"/>
              </a:rPr>
              <a:t>(</a:t>
            </a:r>
            <a:r>
              <a:rPr lang="en-US" sz="2400" dirty="0" smtClean="0">
                <a:solidFill>
                  <a:srgbClr val="FFC000"/>
                </a:solidFill>
                <a:sym typeface="Wingdings" panose="05000000000000000000" pitchFamily="2" charset="2"/>
              </a:rPr>
              <a:t>“Title of article”</a:t>
            </a:r>
            <a:r>
              <a:rPr lang="en-US" sz="2400" dirty="0" smtClean="0">
                <a:sym typeface="Wingdings" panose="05000000000000000000" pitchFamily="2" charset="2"/>
              </a:rPr>
              <a:t>, </a:t>
            </a:r>
            <a:r>
              <a:rPr lang="en-US" sz="2400" dirty="0" smtClean="0">
                <a:solidFill>
                  <a:srgbClr val="0070C0"/>
                </a:solidFill>
                <a:sym typeface="Wingdings" panose="05000000000000000000" pitchFamily="2" charset="2"/>
              </a:rPr>
              <a:t>date</a:t>
            </a:r>
            <a:r>
              <a:rPr lang="en-US" sz="2400" dirty="0" smtClean="0">
                <a:sym typeface="Wingdings" panose="05000000000000000000" pitchFamily="2" charset="2"/>
              </a:rPr>
              <a:t>) </a:t>
            </a:r>
            <a:r>
              <a:rPr lang="en-US" sz="2400" dirty="0" smtClean="0">
                <a:solidFill>
                  <a:srgbClr val="FF0000"/>
                </a:solidFill>
                <a:sym typeface="Wingdings" panose="05000000000000000000" pitchFamily="2" charset="2"/>
              </a:rPr>
              <a:t> only if there’s no name/organization</a:t>
            </a:r>
            <a:endParaRPr lang="en-US" sz="2400" dirty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>
                <a:sym typeface="Wingdings" panose="05000000000000000000" pitchFamily="2" charset="2"/>
              </a:rPr>
              <a:t>(“Ketamine Facts”, </a:t>
            </a:r>
            <a:r>
              <a:rPr lang="en-US" sz="2000" dirty="0" err="1" smtClean="0">
                <a:sym typeface="Wingdings" panose="05000000000000000000" pitchFamily="2" charset="2"/>
              </a:rPr>
              <a:t>n.d.</a:t>
            </a:r>
            <a:r>
              <a:rPr lang="en-US" sz="2000" dirty="0" smtClean="0">
                <a:sym typeface="Wingdings" panose="05000000000000000000" pitchFamily="2" charset="2"/>
              </a:rPr>
              <a:t>)</a:t>
            </a:r>
          </a:p>
          <a:p>
            <a:pPr marL="0" indent="0">
              <a:buNone/>
            </a:pPr>
            <a:endParaRPr lang="en-US" sz="20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sz="2000" dirty="0" smtClean="0">
                <a:sym typeface="Wingdings" panose="05000000000000000000" pitchFamily="2" charset="2"/>
              </a:rPr>
              <a:t>(“Effects of PCP”, 2018)</a:t>
            </a:r>
            <a:endParaRPr lang="en-US" sz="20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1270233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to use in-text citations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524000"/>
            <a:ext cx="9144000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Add it to the end of a sentence </a:t>
            </a:r>
            <a:r>
              <a:rPr lang="en-US" dirty="0" smtClean="0">
                <a:solidFill>
                  <a:srgbClr val="0070C0"/>
                </a:solidFill>
              </a:rPr>
              <a:t>(Warren, A., 2016)</a:t>
            </a:r>
            <a:r>
              <a:rPr lang="en-US" dirty="0" smtClean="0"/>
              <a:t>.</a:t>
            </a:r>
          </a:p>
          <a:p>
            <a:endParaRPr lang="en-US" sz="1100" dirty="0" smtClean="0"/>
          </a:p>
          <a:p>
            <a:r>
              <a:rPr lang="en-US" dirty="0" smtClean="0"/>
              <a:t>If there is no date, use </a:t>
            </a:r>
            <a:r>
              <a:rPr lang="en-US" dirty="0" err="1" smtClean="0"/>
              <a:t>n.d</a:t>
            </a:r>
            <a:r>
              <a:rPr lang="en-US" dirty="0" smtClean="0"/>
              <a:t>. </a:t>
            </a:r>
            <a:r>
              <a:rPr lang="en-US" dirty="0" smtClean="0">
                <a:solidFill>
                  <a:srgbClr val="0070C0"/>
                </a:solidFill>
              </a:rPr>
              <a:t>(Warren, A., </a:t>
            </a:r>
            <a:r>
              <a:rPr lang="en-US" dirty="0" err="1" smtClean="0">
                <a:solidFill>
                  <a:srgbClr val="0070C0"/>
                </a:solidFill>
              </a:rPr>
              <a:t>n.d</a:t>
            </a:r>
            <a:r>
              <a:rPr lang="en-US" dirty="0" smtClean="0">
                <a:solidFill>
                  <a:srgbClr val="0070C0"/>
                </a:solidFill>
              </a:rPr>
              <a:t>.)</a:t>
            </a:r>
            <a:r>
              <a:rPr lang="en-US" dirty="0" smtClean="0"/>
              <a:t>.</a:t>
            </a:r>
          </a:p>
          <a:p>
            <a:endParaRPr lang="en-US" sz="1000" dirty="0" smtClean="0"/>
          </a:p>
          <a:p>
            <a:r>
              <a:rPr lang="en-US" dirty="0" smtClean="0"/>
              <a:t>If there is no author, use the article title in quotation marks </a:t>
            </a:r>
            <a:r>
              <a:rPr lang="en-US" dirty="0" smtClean="0">
                <a:solidFill>
                  <a:srgbClr val="0070C0"/>
                </a:solidFill>
              </a:rPr>
              <a:t>(“How to use in-text citations”,  2016)</a:t>
            </a:r>
            <a:r>
              <a:rPr lang="en-US" dirty="0" smtClean="0"/>
              <a:t>.</a:t>
            </a:r>
          </a:p>
          <a:p>
            <a:endParaRPr lang="en-US" sz="1000" dirty="0" smtClean="0"/>
          </a:p>
          <a:p>
            <a:r>
              <a:rPr lang="en-US" dirty="0" smtClean="0"/>
              <a:t>According to </a:t>
            </a:r>
            <a:r>
              <a:rPr lang="en-US" dirty="0" smtClean="0">
                <a:solidFill>
                  <a:srgbClr val="0070C0"/>
                </a:solidFill>
              </a:rPr>
              <a:t>Mr. Warren</a:t>
            </a:r>
            <a:r>
              <a:rPr lang="en-US" dirty="0" smtClean="0"/>
              <a:t>, you can refer to the source and leave it out of the in-text citation </a:t>
            </a:r>
            <a:r>
              <a:rPr lang="en-US" dirty="0" smtClean="0">
                <a:solidFill>
                  <a:srgbClr val="0070C0"/>
                </a:solidFill>
              </a:rPr>
              <a:t>(2016)</a:t>
            </a:r>
            <a:r>
              <a:rPr lang="en-US" dirty="0" smtClean="0"/>
              <a:t>.</a:t>
            </a:r>
          </a:p>
          <a:p>
            <a:endParaRPr lang="en-US" dirty="0" smtClean="0">
              <a:solidFill>
                <a:srgbClr val="0070C0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to NOT plagiarize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4525963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Copied text must have quotation marks and in-text citations. </a:t>
            </a:r>
          </a:p>
          <a:p>
            <a:pPr marL="914400" lvl="1" indent="-514350">
              <a:buNone/>
            </a:pPr>
            <a:r>
              <a:rPr lang="en-US" dirty="0" smtClean="0"/>
              <a:t>  note: only use quotes if it matters how the person said it. Don’t use quotes because you’re lazy.</a:t>
            </a:r>
          </a:p>
          <a:p>
            <a:pPr marL="914400" lvl="1" indent="-514350">
              <a:buNone/>
            </a:pPr>
            <a:endParaRPr lang="en-US" sz="1100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Summarized text must still have in-text citations.</a:t>
            </a:r>
          </a:p>
          <a:p>
            <a:pPr marL="514350" indent="-514350">
              <a:buFont typeface="+mj-lt"/>
              <a:buAutoNum type="arabicPeriod"/>
            </a:pPr>
            <a:endParaRPr lang="en-US" sz="1100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Common knowledge and your opinions do not need in-text citations.</a:t>
            </a:r>
          </a:p>
          <a:p>
            <a:pPr marL="0" indent="0"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notes title = “Alcohol”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r>
              <a:rPr lang="en-US" sz="2400" b="1" dirty="0" smtClean="0"/>
              <a:t>Name/Organization: </a:t>
            </a:r>
            <a:r>
              <a:rPr lang="en-US" sz="2400" dirty="0" err="1" smtClean="0"/>
              <a:t>TurningPointTraining</a:t>
            </a:r>
            <a:endParaRPr lang="en-US" sz="2400" dirty="0" smtClean="0"/>
          </a:p>
          <a:p>
            <a:r>
              <a:rPr lang="en-US" sz="2400" b="1" dirty="0" smtClean="0"/>
              <a:t>Title: </a:t>
            </a:r>
            <a:r>
              <a:rPr lang="en-US" sz="2400" dirty="0"/>
              <a:t>Under Construction: Alcohol and the Teenage Brain</a:t>
            </a:r>
          </a:p>
          <a:p>
            <a:r>
              <a:rPr lang="en-US" sz="2400" b="1" dirty="0" smtClean="0"/>
              <a:t>Date: </a:t>
            </a:r>
            <a:r>
              <a:rPr lang="en-US" sz="2400" dirty="0" smtClean="0"/>
              <a:t>2013, Mar 7</a:t>
            </a:r>
          </a:p>
          <a:p>
            <a:r>
              <a:rPr lang="en-US" sz="2400" b="1" dirty="0" smtClean="0"/>
              <a:t>URL</a:t>
            </a:r>
            <a:r>
              <a:rPr lang="en-US" sz="2400" b="1" dirty="0"/>
              <a:t>: </a:t>
            </a:r>
            <a:r>
              <a:rPr lang="en-US" sz="2400" dirty="0">
                <a:hlinkClick r:id="rId2"/>
              </a:rPr>
              <a:t>https://</a:t>
            </a:r>
            <a:r>
              <a:rPr lang="en-US" sz="2400" dirty="0" smtClean="0">
                <a:hlinkClick r:id="rId2"/>
              </a:rPr>
              <a:t>www.youtube.com/watch?v=g2gVzVIBc_g</a:t>
            </a:r>
            <a:endParaRPr lang="en-US" sz="2400" dirty="0" smtClean="0"/>
          </a:p>
          <a:p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Summary:</a:t>
            </a:r>
          </a:p>
          <a:p>
            <a:pPr lvl="1"/>
            <a:r>
              <a:rPr lang="en-US" sz="2000" dirty="0" smtClean="0"/>
              <a:t>After watching the video, explain why abusing drugs would be more harmful for children than adults (younger than mid-20’s). Include in-text citation.</a:t>
            </a:r>
          </a:p>
          <a:p>
            <a:pPr marL="0" indent="0">
              <a:buNone/>
            </a:pPr>
            <a:r>
              <a:rPr lang="en-US" sz="2400" dirty="0" smtClean="0"/>
              <a:t>References:</a:t>
            </a:r>
          </a:p>
          <a:p>
            <a:pPr lvl="1"/>
            <a:r>
              <a:rPr lang="en-US" sz="2000" dirty="0" smtClean="0"/>
              <a:t>Write what would go in the references section for this video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9979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Using in-text citations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8" y="1676400"/>
            <a:ext cx="9147042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Please do not copy/paste!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Mister Warren\Desktop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2971800"/>
            <a:ext cx="7886701" cy="2781300"/>
          </a:xfrm>
          <a:prstGeom prst="rect">
            <a:avLst/>
          </a:prstGeom>
          <a:noFill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1600200"/>
            <a:ext cx="9144000" cy="1043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5626</TotalTime>
  <Words>560</Words>
  <Application>Microsoft Office PowerPoint</Application>
  <PresentationFormat>On-screen Show (4:3)</PresentationFormat>
  <Paragraphs>87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Wingdings</vt:lpstr>
      <vt:lpstr>Office Theme</vt:lpstr>
      <vt:lpstr>How to not plagiarize</vt:lpstr>
      <vt:lpstr>References go at the end of the essay</vt:lpstr>
      <vt:lpstr>If there’s no name/organization</vt:lpstr>
      <vt:lpstr>In-text citations are used at the end of each sentence where you start using a new source of information.</vt:lpstr>
      <vt:lpstr>How to use in-text citations</vt:lpstr>
      <vt:lpstr>How to NOT plagiarize</vt:lpstr>
      <vt:lpstr>New notes title = “Alcohol”</vt:lpstr>
      <vt:lpstr>Using in-text citations</vt:lpstr>
      <vt:lpstr>Please do not copy/paste!</vt:lpstr>
      <vt:lpstr>Please do not copy/paste!</vt:lpstr>
      <vt:lpstr>Turnitin</vt:lpstr>
      <vt:lpstr>Find sources that cover all of the required information for B-1 (minimum 3). Save the full URL addresses</vt:lpstr>
      <vt:lpstr>PowerPoint Presentation</vt:lpstr>
      <vt:lpstr>Remember: List in alphabetical order!</vt:lpstr>
      <vt:lpstr>Use http://citationmachine.net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Mister Warren</dc:creator>
  <cp:lastModifiedBy>aaron warren</cp:lastModifiedBy>
  <cp:revision>20</cp:revision>
  <dcterms:created xsi:type="dcterms:W3CDTF">2016-02-24T03:05:55Z</dcterms:created>
  <dcterms:modified xsi:type="dcterms:W3CDTF">2019-02-21T23:18:51Z</dcterms:modified>
</cp:coreProperties>
</file>