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6"/>
  </p:notesMasterIdLst>
  <p:sldIdLst>
    <p:sldId id="270" r:id="rId2"/>
    <p:sldId id="267" r:id="rId3"/>
    <p:sldId id="262" r:id="rId4"/>
    <p:sldId id="260" r:id="rId5"/>
    <p:sldId id="261" r:id="rId6"/>
    <p:sldId id="263" r:id="rId7"/>
    <p:sldId id="271" r:id="rId8"/>
    <p:sldId id="272" r:id="rId9"/>
    <p:sldId id="280" r:id="rId10"/>
    <p:sldId id="281" r:id="rId11"/>
    <p:sldId id="273" r:id="rId12"/>
    <p:sldId id="275" r:id="rId13"/>
    <p:sldId id="293" r:id="rId14"/>
    <p:sldId id="291" r:id="rId15"/>
    <p:sldId id="268" r:id="rId16"/>
    <p:sldId id="276" r:id="rId17"/>
    <p:sldId id="277" r:id="rId18"/>
    <p:sldId id="288" r:id="rId19"/>
    <p:sldId id="287" r:id="rId20"/>
    <p:sldId id="295" r:id="rId21"/>
    <p:sldId id="296" r:id="rId22"/>
    <p:sldId id="294" r:id="rId23"/>
    <p:sldId id="297" r:id="rId24"/>
    <p:sldId id="298" r:id="rId25"/>
    <p:sldId id="299" r:id="rId26"/>
    <p:sldId id="300" r:id="rId27"/>
    <p:sldId id="301" r:id="rId28"/>
    <p:sldId id="302" r:id="rId29"/>
    <p:sldId id="305" r:id="rId30"/>
    <p:sldId id="308" r:id="rId31"/>
    <p:sldId id="307" r:id="rId32"/>
    <p:sldId id="306" r:id="rId33"/>
    <p:sldId id="304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38B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3" autoAdjust="0"/>
    <p:restoredTop sz="86130" autoAdjust="0"/>
  </p:normalViewPr>
  <p:slideViewPr>
    <p:cSldViewPr>
      <p:cViewPr varScale="1">
        <p:scale>
          <a:sx n="67" d="100"/>
          <a:sy n="67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9A446-3E9C-4959-A500-725F58CD7CFB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216B-06BC-4267-9FAA-35B130AF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brain functions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Brain/spinal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Skull/spinal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8351C-C953-48A3-8C8D-06342CC41BEF}" type="slidenum">
              <a:rPr lang="en-US"/>
              <a:pPr/>
              <a:t>10</a:t>
            </a:fld>
            <a:endParaRPr lang="en-US"/>
          </a:p>
        </p:txBody>
      </p:sp>
      <p:sp>
        <p:nvSpPr>
          <p:cNvPr id="162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50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Warren’s MRI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fMRI</a:t>
            </a:r>
            <a:r>
              <a:rPr lang="en-US" baseline="0" dirty="0" smtClean="0"/>
              <a:t> overlay shows hearing in green)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type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a neuron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Cell-cell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signal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Telephone</a:t>
            </a:r>
            <a:r>
              <a:rPr lang="en-US" baseline="0" dirty="0" smtClean="0"/>
              <a:t>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AA923-7C1B-41C6-89CD-190F9A933B30}" type="slidenum">
              <a:rPr lang="en-US"/>
              <a:pPr/>
              <a:t>3</a:t>
            </a:fld>
            <a:endParaRPr lang="en-US"/>
          </a:p>
        </p:txBody>
      </p:sp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Observations: hemispheres, wrinkles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4C5B-BFB4-4970-AB1C-F89C000C968E}" type="slidenum">
              <a:rPr lang="en-US"/>
              <a:pPr/>
              <a:t>4</a:t>
            </a:fld>
            <a:endParaRPr lang="en-US"/>
          </a:p>
        </p:txBody>
      </p:sp>
      <p:sp>
        <p:nvSpPr>
          <p:cNvPr id="158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61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Observations: cerebellum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D96-08DA-4FF4-B03E-1A5436560155}" type="slidenum">
              <a:rPr lang="en-US"/>
              <a:pPr/>
              <a:t>5</a:t>
            </a:fld>
            <a:endParaRPr lang="en-US"/>
          </a:p>
        </p:txBody>
      </p:sp>
      <p:sp>
        <p:nvSpPr>
          <p:cNvPr id="15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822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Observations: midbrain/brainstem, ventricles, cerebellum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1C984-CFB4-4932-825E-549C3476FC44}" type="slidenum">
              <a:rPr lang="en-US"/>
              <a:pPr/>
              <a:t>6</a:t>
            </a:fld>
            <a:endParaRPr lang="en-US"/>
          </a:p>
        </p:txBody>
      </p:sp>
      <p:sp>
        <p:nvSpPr>
          <p:cNvPr id="159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232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Observations: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Phineas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gage, mid 1800’s railroad worker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-Blasting powder, fuse, sand, tamping iron -&gt; 80 ft away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-2 month recovery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Disinhibition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Swearing, impatient, short tempered, no attention to consequences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</a:t>
            </a:r>
            <a:r>
              <a:rPr lang="en-US" baseline="0" dirty="0" smtClean="0"/>
              <a:t> brain functions via brain damage (stroke, war,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MRI, </a:t>
            </a:r>
            <a:r>
              <a:rPr lang="en-US" dirty="0" err="1" smtClean="0"/>
              <a:t>fMRI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216B-06BC-4267-9FAA-35B130AF75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307F-9C71-450D-ADAF-B8BD75A5066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C237-DBE6-431B-977C-18427EC27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51026"/>
            <a:ext cx="5562600" cy="55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igh Tower Text" pitchFamily="18" charset="0"/>
                <a:ea typeface="+mj-ea"/>
                <a:cs typeface="+mj-cs"/>
              </a:rPr>
              <a:t>Neuroscience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igh Tower Tex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186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outreach\coloredbrain.jpg"/>
          <p:cNvPicPr>
            <a:picLocks noChangeAspect="1" noChangeArrowheads="1"/>
          </p:cNvPicPr>
          <p:nvPr/>
        </p:nvPicPr>
        <p:blipFill>
          <a:blip r:embed="rId3" cstate="print"/>
          <a:srcRect l="898"/>
          <a:stretch>
            <a:fillRect/>
          </a:stretch>
        </p:blipFill>
        <p:spPr bwMode="auto">
          <a:xfrm>
            <a:off x="502444" y="0"/>
            <a:ext cx="84129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outreach\coloredbrain2.jpg"/>
          <p:cNvPicPr>
            <a:picLocks noChangeAspect="1" noChangeArrowheads="1"/>
          </p:cNvPicPr>
          <p:nvPr/>
        </p:nvPicPr>
        <p:blipFill>
          <a:blip r:embed="rId3" cstate="print"/>
          <a:srcRect l="2160"/>
          <a:stretch>
            <a:fillRect/>
          </a:stretch>
        </p:blipFill>
        <p:spPr bwMode="auto">
          <a:xfrm>
            <a:off x="609600" y="1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ter Warren\Dropbox\neuro outreach\nervous 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7514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6450"/>
            <a:ext cx="5257799" cy="29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40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59115" y="3200400"/>
            <a:ext cx="16848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21852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5257800"/>
            <a:ext cx="24384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Cells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 rot="18470311">
            <a:off x="4859431" y="2869309"/>
            <a:ext cx="381000" cy="9144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077200" y="2362200"/>
            <a:ext cx="381000" cy="8382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724400" y="5410200"/>
            <a:ext cx="1066800" cy="3810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0" y="1447800"/>
            <a:ext cx="3505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Neuron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(Brain Cell)</a:t>
            </a:r>
          </a:p>
          <a:p>
            <a:pPr algn="ctr"/>
            <a:endParaRPr lang="en-US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algn="ctr"/>
            <a:endParaRPr lang="en-US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There are 100 billion neurons in the brain!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21674" y="304800"/>
            <a:ext cx="256512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Dendrite</a:t>
            </a: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Myelin</a:t>
            </a: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Axon terminal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962400" y="457200"/>
            <a:ext cx="2057400" cy="304800"/>
          </a:xfrm>
          <a:prstGeom prst="leftArrow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191000" y="3581400"/>
            <a:ext cx="1828800" cy="2286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72000" y="2438400"/>
            <a:ext cx="1447800" cy="228600"/>
          </a:xfrm>
          <a:prstGeom prst="leftArrow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810000" y="5562600"/>
            <a:ext cx="2209800" cy="228600"/>
          </a:xfrm>
          <a:prstGeom prst="leftArrow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513" y="1572161"/>
            <a:ext cx="2925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Soma (cell body)</a:t>
            </a:r>
          </a:p>
          <a:p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Axon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514600" y="1752600"/>
            <a:ext cx="3505200" cy="228600"/>
          </a:xfrm>
          <a:prstGeom prst="leftArrow">
            <a:avLst/>
          </a:prstGeom>
          <a:solidFill>
            <a:srgbClr val="A32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80463" cy="666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4" y="0"/>
            <a:ext cx="8489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 Arrow 5"/>
          <p:cNvSpPr/>
          <p:nvPr/>
        </p:nvSpPr>
        <p:spPr>
          <a:xfrm>
            <a:off x="1295400" y="1371600"/>
            <a:ext cx="1143000" cy="1676400"/>
          </a:xfrm>
          <a:prstGeom prst="ben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5244247">
            <a:off x="3161152" y="939491"/>
            <a:ext cx="533040" cy="111298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066800" y="2743200"/>
            <a:ext cx="838200" cy="914400"/>
          </a:xfrm>
          <a:prstGeom prst="su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 rot="20342372">
            <a:off x="2345618" y="1262668"/>
            <a:ext cx="838200" cy="914400"/>
          </a:xfrm>
          <a:prstGeom prst="su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979102">
            <a:off x="5358096" y="1108894"/>
            <a:ext cx="609600" cy="595633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 rot="19699714">
            <a:off x="3869617" y="881667"/>
            <a:ext cx="838200" cy="9144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800100"/>
            <a:ext cx="78009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2667000" y="1143000"/>
            <a:ext cx="228600" cy="1447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 flipH="1" flipV="1">
            <a:off x="2209800" y="1371600"/>
            <a:ext cx="278453" cy="303767"/>
          </a:xfrm>
          <a:prstGeom prst="su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 rot="20342372" flipH="1" flipV="1">
            <a:off x="2406683" y="1182194"/>
            <a:ext cx="274529" cy="299486"/>
          </a:xfrm>
          <a:prstGeom prst="su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590800" y="990600"/>
            <a:ext cx="304800" cy="304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2873896">
            <a:off x="4378919" y="3268610"/>
            <a:ext cx="1447801" cy="533400"/>
            <a:chOff x="3223956" y="3197299"/>
            <a:chExt cx="1447801" cy="533400"/>
          </a:xfrm>
        </p:grpSpPr>
        <p:sp>
          <p:nvSpPr>
            <p:cNvPr id="19" name="Moon 18"/>
            <p:cNvSpPr/>
            <p:nvPr/>
          </p:nvSpPr>
          <p:spPr>
            <a:xfrm rot="4185560">
              <a:off x="3719256" y="2701999"/>
              <a:ext cx="381000" cy="1371600"/>
            </a:xfrm>
            <a:prstGeom prst="mo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oon 19"/>
            <p:cNvSpPr/>
            <p:nvPr/>
          </p:nvSpPr>
          <p:spPr>
            <a:xfrm rot="4185560">
              <a:off x="3748343" y="2778199"/>
              <a:ext cx="381000" cy="1371600"/>
            </a:xfrm>
            <a:prstGeom prst="mo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oon 20"/>
            <p:cNvSpPr/>
            <p:nvPr/>
          </p:nvSpPr>
          <p:spPr>
            <a:xfrm rot="4185560">
              <a:off x="3795457" y="2854399"/>
              <a:ext cx="381000" cy="1371600"/>
            </a:xfrm>
            <a:prstGeom prst="mo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Arrow 8"/>
          <p:cNvSpPr/>
          <p:nvPr/>
        </p:nvSpPr>
        <p:spPr>
          <a:xfrm rot="12139057">
            <a:off x="2815582" y="2980139"/>
            <a:ext cx="1711868" cy="31757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 rot="1283323">
            <a:off x="2575175" y="2575175"/>
            <a:ext cx="409533" cy="409533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67200" y="2133600"/>
            <a:ext cx="2861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 your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bicep muscle!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6" grpId="0" animBg="1"/>
      <p:bldP spid="9" grpId="0" animBg="1"/>
      <p:bldP spid="10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ter Warren\Dropbox\neuro outreach\nervous 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7514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 Telephone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59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a line (in groups of 6-7)</a:t>
            </a:r>
          </a:p>
          <a:p>
            <a:pPr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first student is a </a:t>
            </a:r>
            <a:r>
              <a:rPr lang="en-US" sz="2800" b="1" dirty="0" smtClean="0"/>
              <a:t>decision-making neuron </a:t>
            </a:r>
            <a:r>
              <a:rPr lang="en-US" sz="2800" dirty="0" smtClean="0"/>
              <a:t>in the brain that chooses an appropriate 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Neurons only send messages across short distances and only in one direction. Each neuron must </a:t>
            </a:r>
            <a:r>
              <a:rPr lang="en-US" sz="2800" b="1" dirty="0" smtClean="0"/>
              <a:t>whisper</a:t>
            </a:r>
            <a:r>
              <a:rPr lang="en-US" sz="2800" dirty="0" smtClean="0"/>
              <a:t> it to the next neuron in line without asking for a repeat.</a:t>
            </a:r>
          </a:p>
          <a:p>
            <a:pPr>
              <a:buFont typeface="+mj-lt"/>
              <a:buAutoNum type="arabicPeriod"/>
            </a:pPr>
            <a:endParaRPr lang="en-US" sz="600" dirty="0" smtClean="0"/>
          </a:p>
          <a:p>
            <a:pPr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last student, the “</a:t>
            </a:r>
            <a:r>
              <a:rPr lang="en-US" sz="2800" b="1" dirty="0" err="1" smtClean="0"/>
              <a:t>effector</a:t>
            </a:r>
            <a:r>
              <a:rPr lang="en-US" sz="2800" dirty="0" smtClean="0"/>
              <a:t>” (the muscle), performs the action.</a:t>
            </a:r>
          </a:p>
          <a:p>
            <a:pPr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“</a:t>
            </a:r>
            <a:r>
              <a:rPr lang="en-US" sz="2800" dirty="0" err="1" smtClean="0"/>
              <a:t>effector</a:t>
            </a:r>
            <a:r>
              <a:rPr lang="en-US" sz="2800" dirty="0" smtClean="0"/>
              <a:t>” </a:t>
            </a:r>
            <a:r>
              <a:rPr lang="en-US" sz="2800" b="1" dirty="0" smtClean="0"/>
              <a:t>rotates to the front of the line </a:t>
            </a:r>
            <a:r>
              <a:rPr lang="en-US" sz="2800" dirty="0" smtClean="0"/>
              <a:t>and becomes the new decision-making neuron.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Rotate until each student gets to play each role.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Telephone Reflection Questions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067800" cy="5943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well did your group get each message clearly down the line? Did any messages get lost or changed before it reached the end of the line?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happen if a real neuron received the wrong message or didn’t receive the message at all?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if that “message” that got lost wasn’t a muscle movement but instead, *I feel good today*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830763"/>
          </a:xfrm>
        </p:spPr>
        <p:txBody>
          <a:bodyPr/>
          <a:lstStyle/>
          <a:p>
            <a:r>
              <a:rPr lang="en-US" dirty="0" smtClean="0"/>
              <a:t>Neurotransmitters are chemicals sent from one neuron’s axon terminal to the next neuron’s dendrites. </a:t>
            </a:r>
          </a:p>
          <a:p>
            <a:r>
              <a:rPr lang="en-US" dirty="0" smtClean="0"/>
              <a:t>Label the parts of the stick figures that represent the </a:t>
            </a:r>
            <a:r>
              <a:rPr lang="en-US" b="1" u="sng" dirty="0" smtClean="0"/>
              <a:t>axon terminal</a:t>
            </a:r>
            <a:r>
              <a:rPr lang="en-US" dirty="0" smtClean="0"/>
              <a:t>, </a:t>
            </a:r>
            <a:r>
              <a:rPr lang="en-US" b="1" u="sng" dirty="0" smtClean="0"/>
              <a:t>neurotransmitters</a:t>
            </a:r>
            <a:r>
              <a:rPr lang="en-US" dirty="0" smtClean="0"/>
              <a:t>, and </a:t>
            </a:r>
            <a:r>
              <a:rPr lang="en-US" b="1" u="sng" dirty="0" smtClean="0"/>
              <a:t>dendrites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aaron\Desktop\Dropbox\neuro outreach\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513" y="2667000"/>
            <a:ext cx="651088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mental disorders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damage from injury, concussions, stroke, brain tumors (cancer), etc.</a:t>
            </a:r>
          </a:p>
          <a:p>
            <a:r>
              <a:rPr lang="en-US" dirty="0" smtClean="0"/>
              <a:t>Traumatic experiences (e.g. death of a loved one)</a:t>
            </a:r>
          </a:p>
          <a:p>
            <a:r>
              <a:rPr lang="en-US" dirty="0" smtClean="0"/>
              <a:t>Drug abuse</a:t>
            </a:r>
          </a:p>
          <a:p>
            <a:r>
              <a:rPr lang="en-US" dirty="0" smtClean="0"/>
              <a:t>Heredity (higher risk of mental disorders if they run in the family)</a:t>
            </a:r>
          </a:p>
          <a:p>
            <a:r>
              <a:rPr lang="en-US" dirty="0" smtClean="0"/>
              <a:t>“Chemical imbalance in the brain”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Therapy (1 on 1, or in a group)</a:t>
            </a:r>
          </a:p>
          <a:p>
            <a:r>
              <a:rPr lang="en-US" dirty="0" smtClean="0"/>
              <a:t>Medication (e.g. antidepressants, antipsychotics)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4419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mental disorders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ster Warren\Dropbox\health and genetics\4 Brain - Mental Health &amp; Drugs\neurotransmitter mole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279" y="304800"/>
            <a:ext cx="6233921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ster Warren\Dropbox\health and genetics\4 Brain - Mental Health &amp; Drugs\synap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33349"/>
            <a:ext cx="8631237" cy="687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0637"/>
            <a:ext cx="3962400" cy="3230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This neurotransmitter</a:t>
            </a:r>
          </a:p>
          <a:p>
            <a:pPr>
              <a:buNone/>
            </a:pPr>
            <a:r>
              <a:rPr lang="en-US" sz="2400" dirty="0" smtClean="0"/>
              <a:t> is “</a:t>
            </a:r>
            <a:r>
              <a:rPr lang="en-US" sz="2400" b="1" dirty="0" smtClean="0"/>
              <a:t>Serotonin</a:t>
            </a:r>
            <a:r>
              <a:rPr lang="en-US" sz="2400" dirty="0" smtClean="0"/>
              <a:t>” →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Explain what is different  </a:t>
            </a:r>
          </a:p>
          <a:p>
            <a:pPr>
              <a:buNone/>
            </a:pPr>
            <a:r>
              <a:rPr lang="en-US" sz="2400" dirty="0" smtClean="0"/>
              <a:t>with Depression and </a:t>
            </a:r>
          </a:p>
          <a:p>
            <a:pPr>
              <a:buNone/>
            </a:pPr>
            <a:r>
              <a:rPr lang="en-US" sz="2400" dirty="0" smtClean="0"/>
              <a:t>how the medication</a:t>
            </a:r>
          </a:p>
          <a:p>
            <a:pPr>
              <a:buNone/>
            </a:pPr>
            <a:r>
              <a:rPr lang="en-US" sz="2400" dirty="0" smtClean="0"/>
              <a:t>solves the problem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 descr="C:\Users\Mister Warren\Dropbox\health and genetics\4 Brain - Mental Health &amp; Drugs\synapses on ss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096" y="-76200"/>
            <a:ext cx="6222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837"/>
            <a:ext cx="3352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This neurotransmitter</a:t>
            </a:r>
          </a:p>
          <a:p>
            <a:pPr>
              <a:buNone/>
            </a:pPr>
            <a:r>
              <a:rPr lang="en-US" sz="2400" dirty="0" smtClean="0"/>
              <a:t> is “</a:t>
            </a:r>
            <a:r>
              <a:rPr lang="en-US" sz="2400" b="1" dirty="0" smtClean="0"/>
              <a:t>Dopamine</a:t>
            </a:r>
            <a:r>
              <a:rPr lang="en-US" sz="2400" dirty="0" smtClean="0"/>
              <a:t>” →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Explain what is different  </a:t>
            </a:r>
          </a:p>
          <a:p>
            <a:pPr>
              <a:buNone/>
            </a:pPr>
            <a:r>
              <a:rPr lang="en-US" sz="2400" dirty="0" smtClean="0"/>
              <a:t>with schizophrenia and </a:t>
            </a:r>
          </a:p>
          <a:p>
            <a:pPr>
              <a:buNone/>
            </a:pPr>
            <a:r>
              <a:rPr lang="en-US" sz="2400" dirty="0" smtClean="0"/>
              <a:t>how the medication </a:t>
            </a:r>
          </a:p>
          <a:p>
            <a:pPr>
              <a:buNone/>
            </a:pPr>
            <a:r>
              <a:rPr lang="en-US" sz="2400" dirty="0" smtClean="0"/>
              <a:t>solves the problem</a:t>
            </a:r>
          </a:p>
          <a:p>
            <a:endParaRPr lang="en-US" sz="2400" dirty="0"/>
          </a:p>
        </p:txBody>
      </p:sp>
      <p:pic>
        <p:nvPicPr>
          <p:cNvPr id="4098" name="Picture 2" descr="C:\Users\Mister Warren\Dropbox\health and genetics\4 Brain - Mental Health &amp; Drugs\synapses on antipsycho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932" y="-76200"/>
            <a:ext cx="60880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ster Warren\Dropbox\health and genetics\4 Brain - Mental Health &amp; Drugs\neurotransmit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ster Warren\Dropbox\health and genetics\4 Brain - Mental Health &amp; Drugs\snap out of 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932" name="Picture 4" descr="neuro4e-atlas-plate-a-01-3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ster Warren\Dropbox\health and genetics\4 Brain - Mental Health &amp; Drugs\actual mental il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"/>
            <a:ext cx="6858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ster Warren\Dropbox\health and genetics\4 Brain - Mental Health &amp; Drugs\mental illness is a physical il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ster Warren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32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ster Warren\Dropbox\health and genetics\4 Brain - Mental Health &amp; Drugs\this is an antidepres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71" y="0"/>
            <a:ext cx="73478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Identify and explain 3 pieces of evidence that demonstrate why mental illnesses should be viewed and treated the same way as physical illnesses.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836" name="Picture 4" descr="neuro4e-atlas-plate-a-01-1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884" name="Picture 4" descr="neuro4e-atlas-plate-a-01-2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980" name="Picture 4" descr="neuro4e-atlas-plate-a-01-4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52400"/>
            <a:ext cx="9372600" cy="697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5943600"/>
            <a:ext cx="4064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Phineas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Gage (1823-1860)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ownloads\g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78" y="0"/>
            <a:ext cx="75412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14596</TotalTime>
  <Words>529</Words>
  <Application>Microsoft Office PowerPoint</Application>
  <PresentationFormat>On-screen Show (4:3)</PresentationFormat>
  <Paragraphs>118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Neuron Telephone</vt:lpstr>
      <vt:lpstr>Telephone Reflection Questions</vt:lpstr>
      <vt:lpstr>Slide 22</vt:lpstr>
      <vt:lpstr>Causes of mental disorders</vt:lpstr>
      <vt:lpstr>Slide 24</vt:lpstr>
      <vt:lpstr>`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Mister Warren</cp:lastModifiedBy>
  <cp:revision>75</cp:revision>
  <dcterms:created xsi:type="dcterms:W3CDTF">2010-02-05T22:03:50Z</dcterms:created>
  <dcterms:modified xsi:type="dcterms:W3CDTF">2017-02-07T19:43:47Z</dcterms:modified>
</cp:coreProperties>
</file>