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notesMasterIdLst>
    <p:notesMasterId r:id="rId9"/>
  </p:notesMasterIdLst>
  <p:sldIdLst>
    <p:sldId id="484" r:id="rId2"/>
    <p:sldId id="537" r:id="rId3"/>
    <p:sldId id="538" r:id="rId4"/>
    <p:sldId id="533" r:id="rId5"/>
    <p:sldId id="534" r:id="rId6"/>
    <p:sldId id="540" r:id="rId7"/>
    <p:sldId id="541" r:id="rId8"/>
  </p:sldIdLst>
  <p:sldSz cx="9144000" cy="5143500" type="screen16x9"/>
  <p:notesSz cx="6858000" cy="9144000"/>
  <p:embeddedFontLst>
    <p:embeddedFont>
      <p:font typeface="Orly's Font 2" charset="0"/>
      <p:regular r:id="rId10"/>
    </p:embeddedFont>
    <p:embeddedFont>
      <p:font typeface="Verdana" pitchFamily="34" charset="0"/>
      <p:regular r:id="rId11"/>
      <p:bold r:id="rId12"/>
      <p:italic r:id="rId13"/>
      <p:bold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8805" autoAdjust="0"/>
  </p:normalViewPr>
  <p:slideViewPr>
    <p:cSldViewPr snapToGrid="0">
      <p:cViewPr>
        <p:scale>
          <a:sx n="100" d="100"/>
          <a:sy n="100" d="100"/>
        </p:scale>
        <p:origin x="-78" y="-102"/>
      </p:cViewPr>
      <p:guideLst>
        <p:guide orient="horz" pos="136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139CB-FC8D-44BF-B5C4-C14ECADF62A0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CE615-EFDB-420A-87DA-FB6ECB771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503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Distributions that are single-peaked and symmetric with no outliers can be modeled with a bell curve.  In later lessons we will learn how using a normal model helps us connect information about a sample to information about the whole population.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6989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Distributions that are single-peaked and symmetric with no outliers can be modeled with a bell curve.  In later lessons we will learn how using a normal model helps us connect information about a sample to information about the whole population.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6989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43810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's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221877" y="183731"/>
            <a:ext cx="2749923" cy="556589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chemeClr val="bg1"/>
                </a:solidFill>
                <a:latin typeface="Orly's Font 2" pitchFamily="66" charset="0"/>
              </a:rPr>
              <a:t>Let’s Review</a:t>
            </a:r>
            <a:endParaRPr lang="en-US" sz="2400" dirty="0">
              <a:solidFill>
                <a:schemeClr val="bg1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1883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Common Mis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221876" y="183731"/>
            <a:ext cx="5035924" cy="559219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chemeClr val="bg1"/>
                </a:solidFill>
                <a:latin typeface="Orly's Font 2" pitchFamily="66" charset="0"/>
              </a:rPr>
              <a:t>A Common Misunderstanding</a:t>
            </a:r>
            <a:endParaRPr lang="en-US" sz="2400" dirty="0">
              <a:solidFill>
                <a:schemeClr val="bg1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9026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221877" y="183731"/>
            <a:ext cx="2635623" cy="556589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chemeClr val="bg1"/>
                </a:solidFill>
                <a:latin typeface="Orly's Font 2" pitchFamily="66" charset="0"/>
              </a:rPr>
              <a:t>Core Lesson</a:t>
            </a:r>
            <a:endParaRPr lang="en-US" sz="2400" dirty="0">
              <a:solidFill>
                <a:schemeClr val="bg1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2673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" y="102870"/>
            <a:ext cx="8915400" cy="432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4" name="Picture 3" descr="C:\Users\Eric Westendorf\Dropbox\LearnZillion\marketing\Logo\NEW LOGO!\LearnZillion just the long logo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8" y="4606572"/>
            <a:ext cx="2400301" cy="4800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9" r:id="rId2"/>
    <p:sldLayoutId id="2147483702" r:id="rId3"/>
    <p:sldLayoutId id="2147483715" r:id="rId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9pPr>
    </p:titleStyle>
    <p:bodyStyle>
      <a:lvl1pPr marL="228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Orly's Font 2" pitchFamily="66" charset="0"/>
          <a:ea typeface="+mn-ea"/>
          <a:cs typeface="+mn-cs"/>
        </a:defRPr>
      </a:lvl1pPr>
      <a:lvl2pPr marL="5715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Orly's Font 2" pitchFamily="66" charset="0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Orly's Font 2" pitchFamily="66" charset="0"/>
          <a:ea typeface="+mn-ea"/>
          <a:cs typeface="+mn-cs"/>
        </a:defRPr>
      </a:lvl3pPr>
      <a:lvl4pPr marL="12573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Orly's Font 2" pitchFamily="66" charset="0"/>
          <a:ea typeface="+mn-ea"/>
          <a:cs typeface="+mn-cs"/>
        </a:defRPr>
      </a:lvl4pPr>
      <a:lvl5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Orly's Font 2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/>
          <p:cNvSpPr txBox="1">
            <a:spLocks/>
          </p:cNvSpPr>
          <p:nvPr/>
        </p:nvSpPr>
        <p:spPr bwMode="auto">
          <a:xfrm>
            <a:off x="3608937" y="424977"/>
            <a:ext cx="4361841" cy="32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 Causal Relationships</a:t>
            </a: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 bwMode="auto">
          <a:xfrm>
            <a:off x="685800" y="1459453"/>
            <a:ext cx="31760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indent="0" algn="ctr">
              <a:spcBef>
                <a:spcPct val="20000"/>
              </a:spcBef>
              <a:buFont typeface="Wingdings" pitchFamily="2" charset="2"/>
              <a:buNone/>
              <a:defRPr sz="2800">
                <a:solidFill>
                  <a:schemeClr val="accent5"/>
                </a:solidFill>
                <a:latin typeface="Orly's Font 2" pitchFamily="66" charset="0"/>
                <a:cs typeface="+mn-cs"/>
              </a:defRPr>
            </a:lvl1pPr>
            <a:lvl2pPr marL="571500" indent="-228600">
              <a:spcBef>
                <a:spcPct val="20000"/>
              </a:spcBef>
              <a:buFont typeface="Arial" charset="0"/>
              <a:buChar char="–"/>
              <a:defRPr sz="2400">
                <a:latin typeface="Orly's Font" pitchFamily="66" charset="0"/>
                <a:cs typeface="+mn-cs"/>
              </a:defRPr>
            </a:lvl2pPr>
            <a:lvl3pPr indent="-228600">
              <a:spcBef>
                <a:spcPct val="20000"/>
              </a:spcBef>
              <a:buFont typeface="Arial" charset="0"/>
              <a:buChar char="•"/>
              <a:defRPr sz="2400">
                <a:latin typeface="Orly's Font" pitchFamily="66" charset="0"/>
                <a:cs typeface="+mn-cs"/>
              </a:defRPr>
            </a:lvl3pPr>
            <a:lvl4pPr marL="1257300" indent="-228600">
              <a:spcBef>
                <a:spcPct val="20000"/>
              </a:spcBef>
              <a:buFont typeface="Arial" charset="0"/>
              <a:buChar char="–"/>
              <a:defRPr sz="2400">
                <a:latin typeface="Orly's Font" pitchFamily="66" charset="0"/>
                <a:cs typeface="+mn-cs"/>
              </a:defRPr>
            </a:lvl4pPr>
            <a:lvl5pPr marL="1600200" indent="-228600">
              <a:spcBef>
                <a:spcPct val="20000"/>
              </a:spcBef>
              <a:buFont typeface="Courier New" pitchFamily="49" charset="0"/>
              <a:buChar char="o"/>
              <a:defRPr sz="2400">
                <a:latin typeface="Orly's Font" pitchFamily="66" charset="0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dirty="0"/>
              <a:t>More studying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4445543" y="1566165"/>
            <a:ext cx="1099226" cy="282102"/>
          </a:xfrm>
          <a:prstGeom prst="rightArrow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 bwMode="auto">
          <a:xfrm>
            <a:off x="5789857" y="1450465"/>
            <a:ext cx="31760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</a:rPr>
              <a:t>Better grades</a:t>
            </a:r>
            <a:endParaRPr lang="en-US" sz="2800" dirty="0">
              <a:solidFill>
                <a:schemeClr val="accent5"/>
              </a:solidFill>
              <a:latin typeface="Orly's Font 2" pitchFamily="66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 bwMode="auto">
          <a:xfrm>
            <a:off x="721463" y="2448461"/>
            <a:ext cx="3490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Taking pain killers</a:t>
            </a: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4481207" y="2555173"/>
            <a:ext cx="1099226" cy="282102"/>
          </a:xfrm>
          <a:prstGeom prst="rightArrow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28" name="Text Placeholder 2"/>
          <p:cNvSpPr txBox="1">
            <a:spLocks/>
          </p:cNvSpPr>
          <p:nvPr/>
        </p:nvSpPr>
        <p:spPr bwMode="auto">
          <a:xfrm>
            <a:off x="5825521" y="2439473"/>
            <a:ext cx="31760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Less pain</a:t>
            </a: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</p:txBody>
      </p:sp>
      <p:sp>
        <p:nvSpPr>
          <p:cNvPr id="29" name="Text Placeholder 2"/>
          <p:cNvSpPr txBox="1">
            <a:spLocks/>
          </p:cNvSpPr>
          <p:nvPr/>
        </p:nvSpPr>
        <p:spPr bwMode="auto">
          <a:xfrm>
            <a:off x="727944" y="3194269"/>
            <a:ext cx="338685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</a:rPr>
              <a:t>Increased </a:t>
            </a:r>
            <a:r>
              <a:rPr lang="en-US" sz="2800" dirty="0">
                <a:solidFill>
                  <a:schemeClr val="accent5"/>
                </a:solidFill>
                <a:latin typeface="Orly's Font 2" pitchFamily="66" charset="0"/>
              </a:rPr>
              <a:t>spending</a:t>
            </a:r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</a:rPr>
              <a:t> on advertising</a:t>
            </a:r>
            <a:endParaRPr lang="en-US" sz="2800" dirty="0">
              <a:solidFill>
                <a:schemeClr val="accent5"/>
              </a:solidFill>
              <a:latin typeface="Orly's Font 2" pitchFamily="66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4487687" y="3719285"/>
            <a:ext cx="1099226" cy="282102"/>
          </a:xfrm>
          <a:prstGeom prst="rightArrow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31" name="Text Placeholder 2"/>
          <p:cNvSpPr txBox="1">
            <a:spLocks/>
          </p:cNvSpPr>
          <p:nvPr/>
        </p:nvSpPr>
        <p:spPr bwMode="auto">
          <a:xfrm>
            <a:off x="5832001" y="3652225"/>
            <a:ext cx="31760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</a:rPr>
              <a:t>Higher sales</a:t>
            </a:r>
            <a:endParaRPr lang="en-US" sz="2800" dirty="0">
              <a:solidFill>
                <a:schemeClr val="accent5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478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81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81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81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81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21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21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/>
      <p:bldP spid="24" grpId="0" animBg="1"/>
      <p:bldP spid="25" grpId="0" build="p"/>
      <p:bldP spid="26" grpId="0" build="p"/>
      <p:bldP spid="27" grpId="0" animBg="1"/>
      <p:bldP spid="28" grpId="0" build="p"/>
      <p:bldP spid="29" grpId="0" build="p"/>
      <p:bldP spid="30" grpId="0" animBg="1"/>
      <p:bldP spid="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783" y="1446269"/>
            <a:ext cx="4706450" cy="32035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2879391" y="234515"/>
            <a:ext cx="62062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Beach Rescues vs. Temperature</a:t>
            </a: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</p:txBody>
      </p:sp>
      <p:sp>
        <p:nvSpPr>
          <p:cNvPr id="4" name="Cloud Callout 3"/>
          <p:cNvSpPr/>
          <p:nvPr/>
        </p:nvSpPr>
        <p:spPr>
          <a:xfrm rot="518727">
            <a:off x="5673928" y="733325"/>
            <a:ext cx="2898814" cy="2088876"/>
          </a:xfrm>
          <a:prstGeom prst="cloudCallout">
            <a:avLst>
              <a:gd name="adj1" fmla="val 63935"/>
              <a:gd name="adj2" fmla="val 46478"/>
            </a:avLst>
          </a:prstGeom>
          <a:solidFill>
            <a:schemeClr val="accent4"/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Orly's Font 2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4890" y="1004681"/>
            <a:ext cx="2570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Does warmer weather cause unsafe swimming?</a:t>
            </a:r>
          </a:p>
        </p:txBody>
      </p:sp>
      <p:sp>
        <p:nvSpPr>
          <p:cNvPr id="6" name="Cloud Callout 5"/>
          <p:cNvSpPr/>
          <p:nvPr/>
        </p:nvSpPr>
        <p:spPr>
          <a:xfrm rot="518727">
            <a:off x="5925774" y="2853948"/>
            <a:ext cx="2651759" cy="1337310"/>
          </a:xfrm>
          <a:prstGeom prst="cloudCallout">
            <a:avLst>
              <a:gd name="adj1" fmla="val 57808"/>
              <a:gd name="adj2" fmla="val 68191"/>
            </a:avLst>
          </a:prstGeom>
          <a:solidFill>
            <a:schemeClr val="accent3"/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Orly's Font 2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3336" y="3156962"/>
            <a:ext cx="2076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Probably not…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2329" y="1576136"/>
            <a:ext cx="1433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3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r = 0.84</a:t>
            </a:r>
          </a:p>
        </p:txBody>
      </p:sp>
    </p:spTree>
    <p:extLst>
      <p:ext uri="{BB962C8B-B14F-4D97-AF65-F5344CB8AC3E}">
        <p14:creationId xmlns="" xmlns:p14="http://schemas.microsoft.com/office/powerpoint/2010/main" val="191018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 bwMode="auto">
          <a:xfrm>
            <a:off x="3089464" y="715541"/>
            <a:ext cx="4361841" cy="32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 Linking Variable</a:t>
            </a: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152386" y="2454794"/>
            <a:ext cx="3407947" cy="32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accent5"/>
                </a:solidFill>
                <a:latin typeface="Calibri"/>
              </a:rPr>
              <a:t>↑</a:t>
            </a:r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</a:rPr>
              <a:t> Temperatures</a:t>
            </a:r>
            <a:endParaRPr lang="en-US" sz="2800" dirty="0">
              <a:solidFill>
                <a:schemeClr val="accent5"/>
              </a:solidFill>
              <a:latin typeface="Orly's Font 2" pitchFamily="66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635846" y="2501677"/>
            <a:ext cx="1099226" cy="282102"/>
          </a:xfrm>
          <a:prstGeom prst="rightArrow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6511057" y="2261126"/>
            <a:ext cx="2331418" cy="102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</a:rPr>
              <a:t> </a:t>
            </a:r>
            <a:r>
              <a:rPr lang="en-US" sz="2800" b="1" dirty="0" smtClean="0">
                <a:solidFill>
                  <a:schemeClr val="accent5"/>
                </a:solidFill>
                <a:latin typeface="Calibri"/>
              </a:rPr>
              <a:t>↑</a:t>
            </a:r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</a:rPr>
              <a:t> Beach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</a:rPr>
              <a:t> Rescues</a:t>
            </a:r>
            <a:endParaRPr lang="en-US" sz="2800" dirty="0">
              <a:solidFill>
                <a:schemeClr val="accent5"/>
              </a:solidFill>
              <a:latin typeface="Orly's Font 2" pitchFamily="66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2918217" y="1204605"/>
            <a:ext cx="4361841" cy="32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</a:rPr>
              <a:t> </a:t>
            </a:r>
            <a:r>
              <a:rPr lang="en-US" sz="2800" b="1" dirty="0" smtClean="0">
                <a:solidFill>
                  <a:schemeClr val="accent5"/>
                </a:solidFill>
                <a:latin typeface="Calibri"/>
              </a:rPr>
              <a:t>↑</a:t>
            </a:r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</a:rPr>
              <a:t> Swimming</a:t>
            </a:r>
            <a:endParaRPr lang="en-US" sz="2800" dirty="0">
              <a:solidFill>
                <a:schemeClr val="accent5"/>
              </a:solidFill>
              <a:latin typeface="Orly's Font 2" pitchFamily="66" charset="0"/>
            </a:endParaRPr>
          </a:p>
        </p:txBody>
      </p:sp>
      <p:sp>
        <p:nvSpPr>
          <p:cNvPr id="9" name="&quot;No&quot; Symbol 8"/>
          <p:cNvSpPr/>
          <p:nvPr/>
        </p:nvSpPr>
        <p:spPr>
          <a:xfrm>
            <a:off x="4538565" y="2052500"/>
            <a:ext cx="1298059" cy="1264598"/>
          </a:xfrm>
          <a:prstGeom prst="noSmoking">
            <a:avLst>
              <a:gd name="adj" fmla="val 4326"/>
            </a:avLst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489441" y="2543748"/>
            <a:ext cx="417221" cy="282102"/>
          </a:xfrm>
          <a:prstGeom prst="rightArrow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472145" y="2543748"/>
            <a:ext cx="417221" cy="282102"/>
          </a:xfrm>
          <a:prstGeom prst="rightArrow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303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0475E-6 L 4.44444E-6 0.250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6" grpId="1" animBg="1"/>
      <p:bldP spid="7" grpId="0"/>
      <p:bldP spid="8" grpId="0"/>
      <p:bldP spid="8" grpId="1"/>
      <p:bldP spid="9" grpId="0" animBg="1"/>
      <p:bldP spid="9" grpId="1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"/>
          <p:cNvSpPr txBox="1">
            <a:spLocks/>
          </p:cNvSpPr>
          <p:nvPr/>
        </p:nvSpPr>
        <p:spPr bwMode="auto">
          <a:xfrm>
            <a:off x="3197599" y="205331"/>
            <a:ext cx="5539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Reading Score vs. Shoe Size</a:t>
            </a: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25" y="1011678"/>
            <a:ext cx="5802246" cy="394942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99673" y="1196744"/>
            <a:ext cx="1433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3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r = 0.91</a:t>
            </a:r>
          </a:p>
        </p:txBody>
      </p:sp>
      <p:sp>
        <p:nvSpPr>
          <p:cNvPr id="14" name="Cloud Callout 13"/>
          <p:cNvSpPr/>
          <p:nvPr/>
        </p:nvSpPr>
        <p:spPr>
          <a:xfrm rot="518727">
            <a:off x="5717561" y="1481329"/>
            <a:ext cx="2651759" cy="2079906"/>
          </a:xfrm>
          <a:prstGeom prst="cloudCallout">
            <a:avLst>
              <a:gd name="adj1" fmla="val 63935"/>
              <a:gd name="adj2" fmla="val 46478"/>
            </a:avLst>
          </a:prstGeom>
          <a:solidFill>
            <a:schemeClr val="accent4"/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Orly's Font 2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5123" y="1787146"/>
            <a:ext cx="20766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B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igger feet cause better reading??</a:t>
            </a:r>
          </a:p>
        </p:txBody>
      </p:sp>
    </p:spTree>
    <p:extLst>
      <p:ext uri="{BB962C8B-B14F-4D97-AF65-F5344CB8AC3E}">
        <p14:creationId xmlns="" xmlns:p14="http://schemas.microsoft.com/office/powerpoint/2010/main" val="38805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6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61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13" grpId="0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 bwMode="auto">
          <a:xfrm>
            <a:off x="2148474" y="975176"/>
            <a:ext cx="4361841" cy="32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 Lurking Variable</a:t>
            </a: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34498" y="3236875"/>
            <a:ext cx="3407947" cy="32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</a:rPr>
              <a:t> </a:t>
            </a:r>
            <a:r>
              <a:rPr lang="en-US" sz="2800" b="1" dirty="0" smtClean="0">
                <a:solidFill>
                  <a:schemeClr val="accent5"/>
                </a:solidFill>
                <a:latin typeface="Calibri"/>
              </a:rPr>
              <a:t>↑</a:t>
            </a:r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</a:rPr>
              <a:t> Shoe size</a:t>
            </a:r>
            <a:endParaRPr lang="en-US" sz="2800" dirty="0">
              <a:solidFill>
                <a:schemeClr val="accent5"/>
              </a:solidFill>
              <a:latin typeface="Orly's Font 2" pitchFamily="66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779782" y="3283758"/>
            <a:ext cx="1099226" cy="282102"/>
          </a:xfrm>
          <a:prstGeom prst="rightArrow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4468217" y="3244846"/>
            <a:ext cx="4361841" cy="32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</a:rPr>
              <a:t> </a:t>
            </a:r>
            <a:r>
              <a:rPr lang="en-US" sz="2800" b="1" dirty="0" smtClean="0">
                <a:solidFill>
                  <a:schemeClr val="accent5"/>
                </a:solidFill>
                <a:latin typeface="Calibri"/>
              </a:rPr>
              <a:t>↑</a:t>
            </a:r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</a:rPr>
              <a:t> Reading Score</a:t>
            </a:r>
            <a:endParaRPr lang="en-US" sz="2800" dirty="0">
              <a:solidFill>
                <a:schemeClr val="accent5"/>
              </a:solidFill>
              <a:latin typeface="Orly's Font 2" pitchFamily="66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2101065" y="1762942"/>
            <a:ext cx="4361841" cy="32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latin typeface="Calibri"/>
              </a:rPr>
              <a:t>↑</a:t>
            </a: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 Age</a:t>
            </a: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</p:txBody>
      </p:sp>
      <p:sp>
        <p:nvSpPr>
          <p:cNvPr id="9" name="&quot;No&quot; Symbol 8"/>
          <p:cNvSpPr/>
          <p:nvPr/>
        </p:nvSpPr>
        <p:spPr>
          <a:xfrm>
            <a:off x="3643589" y="2834581"/>
            <a:ext cx="1298059" cy="1264598"/>
          </a:xfrm>
          <a:prstGeom prst="noSmoking">
            <a:avLst>
              <a:gd name="adj" fmla="val 4326"/>
            </a:avLst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3123164">
            <a:off x="4880153" y="2565945"/>
            <a:ext cx="1099226" cy="282102"/>
          </a:xfrm>
          <a:prstGeom prst="rightArrow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8476836" flipH="1">
            <a:off x="2872937" y="2591881"/>
            <a:ext cx="1099226" cy="282102"/>
          </a:xfrm>
          <a:prstGeom prst="rightArrow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>
            <a:stCxn id="5" idx="3"/>
          </p:cNvCxnSpPr>
          <p:nvPr/>
        </p:nvCxnSpPr>
        <p:spPr>
          <a:xfrm flipH="1">
            <a:off x="3314701" y="3401359"/>
            <a:ext cx="527744" cy="142874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752975" y="3401358"/>
            <a:ext cx="471332" cy="142875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6720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41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41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2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6" grpId="1" animBg="1"/>
      <p:bldP spid="7" grpId="0"/>
      <p:bldP spid="8" grpId="0"/>
      <p:bldP spid="8" grpId="1"/>
      <p:bldP spid="8" grpId="2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13" y="1399510"/>
            <a:ext cx="4796934" cy="326514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2879391" y="234515"/>
            <a:ext cx="62062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Incidence of Illness (%) vs. Exposure to Chemical (ppm)</a:t>
            </a: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</p:txBody>
      </p:sp>
      <p:sp>
        <p:nvSpPr>
          <p:cNvPr id="4" name="Cloud Callout 3"/>
          <p:cNvSpPr/>
          <p:nvPr/>
        </p:nvSpPr>
        <p:spPr>
          <a:xfrm rot="518727">
            <a:off x="5624227" y="1042354"/>
            <a:ext cx="2742508" cy="1751116"/>
          </a:xfrm>
          <a:prstGeom prst="cloudCallout">
            <a:avLst>
              <a:gd name="adj1" fmla="val 63935"/>
              <a:gd name="adj2" fmla="val 46478"/>
            </a:avLst>
          </a:prstGeom>
          <a:solidFill>
            <a:schemeClr val="accent4"/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Orly's Font 2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0909" y="1466755"/>
            <a:ext cx="270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Does exposure cause illness?</a:t>
            </a:r>
          </a:p>
        </p:txBody>
      </p:sp>
      <p:sp>
        <p:nvSpPr>
          <p:cNvPr id="9" name="Cloud Callout 8"/>
          <p:cNvSpPr/>
          <p:nvPr/>
        </p:nvSpPr>
        <p:spPr>
          <a:xfrm rot="518727">
            <a:off x="3546326" y="2814450"/>
            <a:ext cx="2742508" cy="1989773"/>
          </a:xfrm>
          <a:prstGeom prst="cloudCallout">
            <a:avLst>
              <a:gd name="adj1" fmla="val -53921"/>
              <a:gd name="adj2" fmla="val 73598"/>
            </a:avLst>
          </a:prstGeom>
          <a:solidFill>
            <a:schemeClr val="accent4"/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Orly's Font 2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2430" y="3209171"/>
            <a:ext cx="3000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Is a third variable involved?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7579" y="1422986"/>
            <a:ext cx="1433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3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r = 0.73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5690908" y="2452923"/>
            <a:ext cx="3467597" cy="1650641"/>
          </a:xfrm>
          <a:prstGeom prst="wedgeEllipseCallout">
            <a:avLst>
              <a:gd name="adj1" fmla="val 40556"/>
              <a:gd name="adj2" fmla="val 80687"/>
            </a:avLst>
          </a:prstGeom>
          <a:solidFill>
            <a:schemeClr val="accent2"/>
          </a:solidFill>
          <a:ln w="38100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  <a:latin typeface="Orly's Font 2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1355" y="2533904"/>
            <a:ext cx="2725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Orly's Font 2" pitchFamily="66" charset="0"/>
                <a:ea typeface="Verdana" pitchFamily="34" charset="0"/>
                <a:cs typeface="Verdana" pitchFamily="34" charset="0"/>
              </a:rPr>
              <a:t>Correlation doesn’t answer these questions!</a:t>
            </a:r>
          </a:p>
        </p:txBody>
      </p:sp>
    </p:spTree>
    <p:extLst>
      <p:ext uri="{BB962C8B-B14F-4D97-AF65-F5344CB8AC3E}">
        <p14:creationId xmlns="" xmlns:p14="http://schemas.microsoft.com/office/powerpoint/2010/main" val="232519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8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181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  <p:bldP spid="9" grpId="0" animBg="1"/>
      <p:bldP spid="10" grpId="0"/>
      <p:bldP spid="8" grpId="0"/>
      <p:bldP spid="13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1171575"/>
            <a:ext cx="77628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Cheaper engagement ring = longer lasting marriage</a:t>
            </a:r>
          </a:p>
          <a:p>
            <a:r>
              <a:rPr lang="en-US" sz="2800" dirty="0" smtClean="0"/>
              <a:t>Can I make my marriage last longer if I buy a cheaper ring</a:t>
            </a:r>
            <a:r>
              <a:rPr lang="en-US" sz="2800" dirty="0" smtClean="0"/>
              <a:t>?</a:t>
            </a:r>
          </a:p>
          <a:p>
            <a:endParaRPr lang="en-US" sz="2800" dirty="0" smtClean="0"/>
          </a:p>
          <a:p>
            <a:r>
              <a:rPr lang="en-US" sz="2800" dirty="0" smtClean="0"/>
              <a:t>Oatmeal and life expectancy</a:t>
            </a:r>
          </a:p>
          <a:p>
            <a:endParaRPr lang="en-US" sz="2800" dirty="0" smtClean="0"/>
          </a:p>
          <a:p>
            <a:r>
              <a:rPr lang="en-US" sz="2800" dirty="0" smtClean="0"/>
              <a:t>Blueberries and life expectancy</a:t>
            </a:r>
            <a:endParaRPr lang="en-US" sz="2800" dirty="0" smtClean="0"/>
          </a:p>
          <a:p>
            <a:endParaRPr lang="en-US" sz="2800" dirty="0" smtClean="0">
              <a:latin typeface="Orly's Font" pitchFamily="66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arn Zillion">
      <a:dk1>
        <a:sysClr val="windowText" lastClr="000000"/>
      </a:dk1>
      <a:lt1>
        <a:sysClr val="window" lastClr="FFFFFF"/>
      </a:lt1>
      <a:dk2>
        <a:srgbClr val="7F7F7F"/>
      </a:dk2>
      <a:lt2>
        <a:srgbClr val="BFBFBF"/>
      </a:lt2>
      <a:accent1>
        <a:srgbClr val="0078AE"/>
      </a:accent1>
      <a:accent2>
        <a:srgbClr val="00BCE4"/>
      </a:accent2>
      <a:accent3>
        <a:srgbClr val="E86D1F"/>
      </a:accent3>
      <a:accent4>
        <a:srgbClr val="FFD200"/>
      </a:accent4>
      <a:accent5>
        <a:srgbClr val="5E9732"/>
      </a:accent5>
      <a:accent6>
        <a:srgbClr val="8DC63F"/>
      </a:accent6>
      <a:hlink>
        <a:srgbClr val="000000"/>
      </a:hlink>
      <a:folHlink>
        <a:srgbClr val="000000"/>
      </a:folHlink>
    </a:clrScheme>
    <a:fontScheme name="Learn Zill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38100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smtClean="0">
            <a:latin typeface="Orly's Font" pitchFamily="66" charset="0"/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13893</TotalTime>
  <Words>225</Words>
  <Application>Microsoft Office PowerPoint</Application>
  <PresentationFormat>On-screen Show (16:9)</PresentationFormat>
  <Paragraphs>40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Orly's Font 2</vt:lpstr>
      <vt:lpstr>Wingdings</vt:lpstr>
      <vt:lpstr>Verdana</vt:lpstr>
      <vt:lpstr>Calibri</vt:lpstr>
      <vt:lpstr>Orly's Font</vt:lpstr>
      <vt:lpstr>Courier New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TM2-1;Colleen Werner</dc:creator>
  <cp:lastModifiedBy>Mister Warren</cp:lastModifiedBy>
  <cp:revision>449</cp:revision>
  <dcterms:created xsi:type="dcterms:W3CDTF">2011-06-12T17:04:43Z</dcterms:created>
  <dcterms:modified xsi:type="dcterms:W3CDTF">2015-09-08T23:15:46Z</dcterms:modified>
</cp:coreProperties>
</file>