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66" r:id="rId4"/>
    <p:sldId id="262" r:id="rId5"/>
    <p:sldId id="275" r:id="rId6"/>
    <p:sldId id="261" r:id="rId7"/>
    <p:sldId id="276" r:id="rId8"/>
    <p:sldId id="260" r:id="rId9"/>
    <p:sldId id="267" r:id="rId10"/>
    <p:sldId id="269" r:id="rId11"/>
    <p:sldId id="263" r:id="rId12"/>
    <p:sldId id="26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542"/>
    <a:srgbClr val="6E5A42"/>
    <a:srgbClr val="A2956E"/>
    <a:srgbClr val="CC3300"/>
    <a:srgbClr val="3A2222"/>
    <a:srgbClr val="4A2C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 autoAdjust="0"/>
    <p:restoredTop sz="88248" autoAdjust="0"/>
  </p:normalViewPr>
  <p:slideViewPr>
    <p:cSldViewPr>
      <p:cViewPr varScale="1">
        <p:scale>
          <a:sx n="94" d="100"/>
          <a:sy n="94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B6C8-6D6A-40AA-9A77-7DF7C6FC6FE1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82757-2800-422A-9525-9BD82FC5C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2757-2800-422A-9525-9BD82FC5C7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82757-2800-422A-9525-9BD82FC5C7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A22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074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33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317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0047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A222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95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Warm-up</a:t>
            </a:r>
            <a:br>
              <a:rPr lang="en-US" dirty="0" smtClean="0"/>
            </a:br>
            <a:r>
              <a:rPr lang="en-US" dirty="0" smtClean="0"/>
              <a:t>Silent &amp; Independent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>
            <a:off x="6477000" y="3793976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477000" y="2209800"/>
            <a:ext cx="2232248" cy="1548172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Pentagon 9"/>
          <p:cNvSpPr/>
          <p:nvPr userDrawn="1"/>
        </p:nvSpPr>
        <p:spPr>
          <a:xfrm rot="16200000">
            <a:off x="6801036" y="4532058"/>
            <a:ext cx="1584176" cy="108012"/>
          </a:xfrm>
          <a:prstGeom prst="homePlate">
            <a:avLst/>
          </a:prstGeom>
          <a:solidFill>
            <a:srgbClr val="993300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llate 10"/>
          <p:cNvSpPr/>
          <p:nvPr userDrawn="1"/>
        </p:nvSpPr>
        <p:spPr>
          <a:xfrm>
            <a:off x="6422994" y="2173796"/>
            <a:ext cx="2340260" cy="3204356"/>
          </a:xfrm>
          <a:prstGeom prst="flowChartCollat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00654" y="2389820"/>
            <a:ext cx="118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6958124" y="4550060"/>
            <a:ext cx="1270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800" dirty="0"/>
              <a:t>End</a:t>
            </a:r>
          </a:p>
        </p:txBody>
      </p:sp>
    </p:spTree>
    <p:extLst>
      <p:ext uri="{BB962C8B-B14F-4D97-AF65-F5344CB8AC3E}">
        <p14:creationId xmlns="" xmlns:p14="http://schemas.microsoft.com/office/powerpoint/2010/main" val="26365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697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659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78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2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44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A2222"/>
                </a:solidFill>
              </a:defRPr>
            </a:lvl1pPr>
          </a:lstStyle>
          <a:p>
            <a:fld id="{8AC7A713-7007-4913-B2CB-7614D15284D3}" type="datetimeFigureOut">
              <a:rPr lang="en-US" smtClean="0"/>
              <a:pPr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05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A222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A2222"/>
                </a:solidFill>
              </a:defRPr>
            </a:lvl1pPr>
          </a:lstStyle>
          <a:p>
            <a:fld id="{7BEB5BB6-300C-4D5B-9AC3-521233952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00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1" kern="1200">
          <a:ln w="19050"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effectLst/>
          <a:latin typeface="Microsoft New Tai Lue" panose="020B0502040204020203" pitchFamily="34" charset="0"/>
          <a:ea typeface="+mj-ea"/>
          <a:cs typeface="Microsoft New Tai Lue" panose="020B05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3A222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3A222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3A222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3A222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3A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9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aron\Desktop\Dropbox\health and genetics\3 Nutrition &amp; Diet\vit d va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87923"/>
            <a:ext cx="5943600" cy="694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Minerals</a:t>
            </a:r>
            <a:endParaRPr lang="en-US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2296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20+ different elements</a:t>
            </a: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&amp; Sources: 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health textbook                						    (pg. 163)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saylordotorg.github.io/text_general-chemistry-principles-patterns-and-applications-v1.0/section_05/cbf5f82bfbcff9bc36dc8b3beadf6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909797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Dose Makes The Poison</a:t>
            </a:r>
            <a:endParaRPr lang="en-US" sz="4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s://saylordotorg.github.io/text_general-chemistry-principles-patterns-and-applications-v1.0/section_05/fccb090b21b8e8952876471916f34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2965"/>
            <a:ext cx="9144000" cy="5385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18602"/>
            <a:ext cx="9144000" cy="123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Nutrients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458200" cy="52578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arenR"/>
            </a:pPr>
            <a:r>
              <a:rPr lang="en-US" sz="16000" dirty="0" smtClean="0"/>
              <a:t>Water</a:t>
            </a:r>
          </a:p>
          <a:p>
            <a:pPr marL="514350" indent="-514350">
              <a:buAutoNum type="arabicParenR"/>
            </a:pPr>
            <a:r>
              <a:rPr lang="en-US" sz="16000" dirty="0" smtClean="0"/>
              <a:t>Vitamins</a:t>
            </a:r>
          </a:p>
          <a:p>
            <a:pPr marL="514350" indent="-514350">
              <a:buAutoNum type="arabicParenR"/>
            </a:pPr>
            <a:r>
              <a:rPr lang="en-US" sz="16000" dirty="0" smtClean="0"/>
              <a:t>Minerals (“Dietary Elements”)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Carbohydrates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Fats (“Lipids”)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Nutrients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8458200" cy="5257800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arenR"/>
            </a:pPr>
            <a:r>
              <a:rPr lang="en-US" sz="16000" dirty="0" smtClean="0"/>
              <a:t>Water</a:t>
            </a:r>
          </a:p>
          <a:p>
            <a:pPr marL="514350" indent="-514350">
              <a:buAutoNum type="arabicParenR"/>
            </a:pPr>
            <a:r>
              <a:rPr lang="en-US" sz="16000" dirty="0" smtClean="0"/>
              <a:t>Vitamins</a:t>
            </a:r>
          </a:p>
          <a:p>
            <a:pPr marL="514350" indent="-514350">
              <a:buAutoNum type="arabicParenR"/>
            </a:pPr>
            <a:r>
              <a:rPr lang="en-US" sz="16000" dirty="0" smtClean="0"/>
              <a:t>Minerals (“Dietary Elements”)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Carbohydrates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Fats (“Lipids”)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Proteins</a:t>
            </a:r>
          </a:p>
          <a:p>
            <a:pPr marL="514350" indent="-514350">
              <a:buAutoNum type="arabicParenR"/>
            </a:pPr>
            <a:r>
              <a:rPr lang="en-US" sz="16000" dirty="0" smtClean="0">
                <a:solidFill>
                  <a:srgbClr val="0070C0"/>
                </a:solidFill>
              </a:rPr>
              <a:t>Nucleic acids </a:t>
            </a:r>
          </a:p>
          <a:p>
            <a:pPr marL="514350" indent="-514350">
              <a:buNone/>
            </a:pPr>
            <a:r>
              <a:rPr lang="en-US" sz="14000" dirty="0" smtClean="0">
                <a:solidFill>
                  <a:srgbClr val="0070C0"/>
                </a:solidFill>
              </a:rPr>
              <a:t>     </a:t>
            </a:r>
            <a:r>
              <a:rPr lang="en-US" sz="9600" dirty="0" smtClean="0">
                <a:solidFill>
                  <a:srgbClr val="FF0000"/>
                </a:solidFill>
              </a:rPr>
              <a:t>(</a:t>
            </a:r>
            <a:r>
              <a:rPr lang="en-US" sz="9600" dirty="0" smtClean="0">
                <a:solidFill>
                  <a:srgbClr val="FF0000"/>
                </a:solidFill>
                <a:sym typeface="Wingdings" pitchFamily="2" charset="2"/>
              </a:rPr>
              <a:t>^ the </a:t>
            </a:r>
            <a:r>
              <a:rPr lang="en-US" sz="9600" dirty="0" smtClean="0">
                <a:solidFill>
                  <a:srgbClr val="FF0000"/>
                </a:solidFill>
              </a:rPr>
              <a:t>health textbook forgot this one)</a:t>
            </a:r>
            <a:endParaRPr lang="en-US" sz="140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-152400"/>
            <a:ext cx="704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&amp; Functions of Water</a:t>
            </a:r>
            <a:endParaRPr lang="en-US" sz="4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305800" cy="5791199"/>
          </a:xfrm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Small molecule </a:t>
            </a:r>
            <a:r>
              <a:rPr lang="en-US" sz="2000" dirty="0" smtClean="0">
                <a:solidFill>
                  <a:schemeClr val="tx1"/>
                </a:solidFill>
              </a:rPr>
              <a:t>(1 oxygen, 2 hydrogen)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  <a:sym typeface="Wingdings" pitchFamily="2" charset="2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						</a:t>
            </a:r>
            <a:endParaRPr lang="en-US" dirty="0"/>
          </a:p>
        </p:txBody>
      </p:sp>
      <p:pic>
        <p:nvPicPr>
          <p:cNvPr id="20482" name="Picture 2" descr="http://www.mayoclinic.org/~/media/kcms/gbs/patient%20consumer/images/2013/08/26/10/01/nu00283_im00594_fn7_waterinbodythu_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5257799" cy="5546978"/>
          </a:xfrm>
          <a:prstGeom prst="rect">
            <a:avLst/>
          </a:prstGeom>
          <a:noFill/>
        </p:spPr>
      </p:pic>
      <p:pic>
        <p:nvPicPr>
          <p:cNvPr id="5" name="Picture 6" descr="http://sciencefairwater.com/wordpress/wp-content/uploads/2011/01/WaterMoleculeH2Ox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90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Water</a:t>
            </a:r>
            <a:r>
              <a:rPr lang="en-US" dirty="0" smtClean="0"/>
              <a:t> </a:t>
            </a:r>
            <a:r>
              <a:rPr lang="en-US" sz="2800" b="0" dirty="0" smtClean="0"/>
              <a:t>(continued…)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5344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1)    Why does the body need water? p. 166</a:t>
            </a:r>
            <a:br>
              <a:rPr lang="en-US" dirty="0" smtClean="0"/>
            </a:br>
            <a:r>
              <a:rPr lang="en-US" dirty="0" smtClean="0"/>
              <a:t>2)    How does the body lose water? p. 165</a:t>
            </a:r>
            <a:br>
              <a:rPr lang="en-US" dirty="0" smtClean="0"/>
            </a:br>
            <a:r>
              <a:rPr lang="en-US" dirty="0" smtClean="0"/>
              <a:t>3)    How much water does the textbook say we need to drink each day? (note: your textbook is wrong)</a:t>
            </a:r>
            <a:br>
              <a:rPr lang="en-US" dirty="0" smtClean="0"/>
            </a:br>
            <a:r>
              <a:rPr lang="en-US" dirty="0" smtClean="0"/>
              <a:t>4)    What affects the amount of water we need to drink each day? (Explain why your textbook is wrong)</a:t>
            </a:r>
            <a:br>
              <a:rPr lang="en-US" dirty="0" smtClean="0"/>
            </a:br>
            <a:r>
              <a:rPr lang="en-US" dirty="0" smtClean="0"/>
              <a:t>5)    What is </a:t>
            </a:r>
            <a:r>
              <a:rPr lang="en-US" b="1" dirty="0" err="1" smtClean="0"/>
              <a:t>hyponatremia</a:t>
            </a:r>
            <a:r>
              <a:rPr lang="en-US" dirty="0" smtClean="0"/>
              <a:t>? What are the symptoms?</a:t>
            </a:r>
            <a:br>
              <a:rPr lang="en-US" dirty="0" smtClean="0"/>
            </a:br>
            <a:r>
              <a:rPr lang="en-US" dirty="0" smtClean="0"/>
              <a:t>6)    What are the symptoms of </a:t>
            </a:r>
            <a:r>
              <a:rPr lang="en-US" b="1" dirty="0" smtClean="0"/>
              <a:t>dehydration</a:t>
            </a:r>
            <a:r>
              <a:rPr lang="en-US" dirty="0" smtClean="0"/>
              <a:t>? p. 166</a:t>
            </a:r>
            <a:br>
              <a:rPr lang="en-US" dirty="0" smtClean="0"/>
            </a:br>
            <a:r>
              <a:rPr lang="en-US" dirty="0" smtClean="0"/>
              <a:t>7)    What is </a:t>
            </a:r>
            <a:r>
              <a:rPr lang="en-US" b="1" dirty="0" smtClean="0"/>
              <a:t>homeostasis</a:t>
            </a:r>
            <a:r>
              <a:rPr lang="en-US" dirty="0" smtClean="0"/>
              <a:t>? (bio textbook </a:t>
            </a:r>
            <a:r>
              <a:rPr lang="en-US" dirty="0" err="1" smtClean="0"/>
              <a:t>ch</a:t>
            </a:r>
            <a:r>
              <a:rPr lang="en-US" dirty="0" smtClean="0"/>
              <a:t> 28.2)</a:t>
            </a:r>
            <a:br>
              <a:rPr lang="en-US" dirty="0" smtClean="0"/>
            </a:br>
            <a:r>
              <a:rPr lang="en-US" dirty="0" smtClean="0"/>
              <a:t>8)    How do </a:t>
            </a:r>
            <a:r>
              <a:rPr lang="en-US" b="1" dirty="0" smtClean="0"/>
              <a:t>dehydration</a:t>
            </a:r>
            <a:r>
              <a:rPr lang="en-US" dirty="0" smtClean="0"/>
              <a:t> and </a:t>
            </a:r>
            <a:r>
              <a:rPr lang="en-US" b="1" dirty="0" err="1" smtClean="0"/>
              <a:t>hyponatremia</a:t>
            </a:r>
            <a:r>
              <a:rPr lang="en-US" dirty="0" smtClean="0"/>
              <a:t> relate to homeostasis?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8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066800"/>
          </a:xfrm>
        </p:spPr>
        <p:txBody>
          <a:bodyPr/>
          <a:lstStyle/>
          <a:p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Sources of Water</a:t>
            </a: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58674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Drinks, soups, most fruits &amp; vegetables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>
              <a:buNone/>
            </a:pPr>
            <a:endParaRPr lang="en-US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en-US" sz="2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N-1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Check off the water column for all of the fruits, vegetables, drinks, and soups on your N-1 grid paper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6" name="Picture 8" descr="http://thisworksbodywrap.com/wp-content/uploads/2015/09/waterrich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3" y="1752600"/>
            <a:ext cx="913462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Vitamins and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Structures and functions of vitamins</a:t>
            </a:r>
          </a:p>
          <a:p>
            <a:pPr marL="514350" indent="-514350">
              <a:buAutoNum type="arabicParenR"/>
            </a:pPr>
            <a:r>
              <a:rPr lang="en-US" dirty="0" smtClean="0"/>
              <a:t>Structures and functions of minerals</a:t>
            </a:r>
          </a:p>
          <a:p>
            <a:pPr marL="514350" indent="-514350">
              <a:buAutoNum type="arabicParenR"/>
            </a:pPr>
            <a:r>
              <a:rPr lang="en-US" dirty="0" smtClean="0"/>
              <a:t>Write down the </a:t>
            </a:r>
            <a:r>
              <a:rPr lang="en-US" b="1" dirty="0" smtClean="0"/>
              <a:t>functions </a:t>
            </a:r>
            <a:r>
              <a:rPr lang="en-US" dirty="0" smtClean="0"/>
              <a:t>of 3 example vitamins (e.g. vitamins A, B, and C) and 3 minerals (e.g. Sodium, Calcium</a:t>
            </a:r>
            <a:r>
              <a:rPr lang="en-US" smtClean="0"/>
              <a:t>, Potassium)</a:t>
            </a:r>
          </a:p>
          <a:p>
            <a:pPr marL="514350" indent="-514350">
              <a:buAutoNum type="arabicParenR"/>
            </a:pPr>
            <a:r>
              <a:rPr lang="en-US" smtClean="0"/>
              <a:t>N-1</a:t>
            </a:r>
            <a:r>
              <a:rPr lang="en-US" dirty="0" smtClean="0"/>
              <a:t>: mark the foods that have each vitamin/mineral</a:t>
            </a:r>
          </a:p>
        </p:txBody>
      </p:sp>
    </p:spTree>
    <p:extLst>
      <p:ext uri="{BB962C8B-B14F-4D97-AF65-F5344CB8AC3E}">
        <p14:creationId xmlns="" xmlns:p14="http://schemas.microsoft.com/office/powerpoint/2010/main" val="23868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ron\Desktop\Dropbox\health and genetics\Chemical-Structures-of-Vitamins-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ron\Desktop\Dropbox\health and genetics\Chemical-Structures-of-Vitamins-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862078"/>
            <a:ext cx="9144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 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“organic” molecules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(made of carbon, hydrogen, and oxygen)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&amp; Sources: 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health textbook (pg. 161-162)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Notebook-PowerPoint-Template</Template>
  <TotalTime>8300</TotalTime>
  <Words>171</Words>
  <Application>Microsoft Office PowerPoint</Application>
  <PresentationFormat>On-screen Show (4:3)</PresentationFormat>
  <Paragraphs>59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Notebook-PowerPoint-Template</vt:lpstr>
      <vt:lpstr>Nutrition</vt:lpstr>
      <vt:lpstr>6 Nutrients</vt:lpstr>
      <vt:lpstr>6 Nutrients</vt:lpstr>
      <vt:lpstr>Structure &amp; Functions of Water</vt:lpstr>
      <vt:lpstr>Water (continued…)</vt:lpstr>
      <vt:lpstr>Dietary Sources of Water</vt:lpstr>
      <vt:lpstr>Vitamins and Minerals</vt:lpstr>
      <vt:lpstr>Slide 8</vt:lpstr>
      <vt:lpstr>Slide 9</vt:lpstr>
      <vt:lpstr>Slide 10</vt:lpstr>
      <vt:lpstr>Minerals</vt:lpstr>
      <vt:lpstr>The Dose Makes The Poison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aaron</dc:creator>
  <cp:lastModifiedBy>aaron</cp:lastModifiedBy>
  <cp:revision>82</cp:revision>
  <dcterms:created xsi:type="dcterms:W3CDTF">2015-08-19T07:15:10Z</dcterms:created>
  <dcterms:modified xsi:type="dcterms:W3CDTF">2017-10-09T00:42:45Z</dcterms:modified>
</cp:coreProperties>
</file>