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media/media1.WAV" ContentType="audio/x-wav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4" r:id="rId3"/>
    <p:sldId id="293" r:id="rId4"/>
    <p:sldId id="299" r:id="rId5"/>
    <p:sldId id="301" r:id="rId6"/>
    <p:sldId id="297" r:id="rId7"/>
    <p:sldId id="298" r:id="rId8"/>
    <p:sldId id="300" r:id="rId9"/>
    <p:sldId id="303" r:id="rId10"/>
    <p:sldId id="30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864"/>
    <a:srgbClr val="906542"/>
    <a:srgbClr val="6E5A42"/>
    <a:srgbClr val="A2956E"/>
    <a:srgbClr val="CC3300"/>
    <a:srgbClr val="3A2222"/>
    <a:srgbClr val="4A2C2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4660"/>
  </p:normalViewPr>
  <p:slideViewPr>
    <p:cSldViewPr>
      <p:cViewPr>
        <p:scale>
          <a:sx n="50" d="100"/>
          <a:sy n="50" d="100"/>
        </p:scale>
        <p:origin x="-59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FB6C8-6D6A-40AA-9A77-7DF7C6FC6FE1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82757-2800-422A-9525-9BD82FC5C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4575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A222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074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337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317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00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A222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295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Warm-up</a:t>
            </a:r>
            <a:br>
              <a:rPr lang="en-US" dirty="0" smtClean="0"/>
            </a:br>
            <a:r>
              <a:rPr lang="en-US" dirty="0" smtClean="0"/>
              <a:t>Silent &amp; Independent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Isosceles Triangle 7"/>
          <p:cNvSpPr/>
          <p:nvPr userDrawn="1"/>
        </p:nvSpPr>
        <p:spPr>
          <a:xfrm>
            <a:off x="6477000" y="3793976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 userDrawn="1"/>
        </p:nvSpPr>
        <p:spPr>
          <a:xfrm flipV="1">
            <a:off x="6477000" y="2209800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entagon 9"/>
          <p:cNvSpPr/>
          <p:nvPr userDrawn="1"/>
        </p:nvSpPr>
        <p:spPr>
          <a:xfrm rot="16200000">
            <a:off x="6801036" y="4532058"/>
            <a:ext cx="1584176" cy="108012"/>
          </a:xfrm>
          <a:prstGeom prst="homePlate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Collate 10"/>
          <p:cNvSpPr/>
          <p:nvPr userDrawn="1"/>
        </p:nvSpPr>
        <p:spPr>
          <a:xfrm>
            <a:off x="6422994" y="2173796"/>
            <a:ext cx="2340260" cy="3204356"/>
          </a:xfrm>
          <a:prstGeom prst="flowChartCollat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000654" y="2389820"/>
            <a:ext cx="118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5 minutes</a:t>
            </a:r>
            <a:endParaRPr lang="en-GB" dirty="0"/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6958124" y="4550060"/>
            <a:ext cx="1270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</p:spTree>
    <p:extLst>
      <p:ext uri="{BB962C8B-B14F-4D97-AF65-F5344CB8AC3E}">
        <p14:creationId xmlns="" xmlns:p14="http://schemas.microsoft.com/office/powerpoint/2010/main" val="263652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3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697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659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278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425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441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A2222"/>
                </a:solidFill>
              </a:defRPr>
            </a:lvl1pPr>
          </a:lstStyle>
          <a:p>
            <a:fld id="{8AC7A713-7007-4913-B2CB-7614D15284D3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05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A222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A2222"/>
                </a:solidFill>
              </a:defRPr>
            </a:lvl1pPr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00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chemeClr val="tx1">
                <a:lumMod val="65000"/>
                <a:lumOff val="35000"/>
              </a:schemeClr>
            </a:solidFill>
          </a:ln>
          <a:solidFill>
            <a:schemeClr val="tx1">
              <a:lumMod val="65000"/>
              <a:lumOff val="35000"/>
            </a:schemeClr>
          </a:solidFill>
          <a:effectLst/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3A222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3A222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3A222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3A222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3A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5" Type="http://schemas.openxmlformats.org/officeDocument/2006/relationships/image" Target="../media/image2.png"/><Relationship Id="rId4" Type="http://schemas.microsoft.com/office/2007/relationships/media" Target="../media/media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5" Type="http://schemas.openxmlformats.org/officeDocument/2006/relationships/image" Target="../media/image2.png"/><Relationship Id="rId4" Type="http://schemas.microsoft.com/office/2007/relationships/media" Target="../media/media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Dose Makes</a:t>
            </a:r>
            <a:br>
              <a:rPr lang="en-US" dirty="0" smtClean="0"/>
            </a:br>
            <a:r>
              <a:rPr lang="en-US" dirty="0" smtClean="0"/>
              <a:t>the Poison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4574"/>
            <a:ext cx="6400800" cy="987425"/>
          </a:xfrm>
        </p:spPr>
        <p:txBody>
          <a:bodyPr>
            <a:noAutofit/>
          </a:bodyPr>
          <a:lstStyle/>
          <a:p>
            <a:endParaRPr lang="en-US" sz="4000" b="1" dirty="0"/>
          </a:p>
        </p:txBody>
      </p:sp>
    </p:spTree>
    <p:extLst>
      <p:ext uri="{BB962C8B-B14F-4D97-AF65-F5344CB8AC3E}">
        <p14:creationId xmlns="" xmlns:p14="http://schemas.microsoft.com/office/powerpoint/2010/main" val="32369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count stamps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7150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latin typeface="Footlight MT Light" pitchFamily="18" charset="0"/>
              </a:rPr>
              <a:t>In </a:t>
            </a:r>
            <a:r>
              <a:rPr lang="en-US" sz="3500" dirty="0" smtClean="0">
                <a:latin typeface="Footlight MT Light" pitchFamily="18" charset="0"/>
              </a:rPr>
              <a:t>pairs, out </a:t>
            </a:r>
            <a:r>
              <a:rPr lang="en-US" sz="3500" dirty="0" smtClean="0">
                <a:latin typeface="Footlight MT Light" pitchFamily="18" charset="0"/>
              </a:rPr>
              <a:t>loud, together</a:t>
            </a:r>
          </a:p>
          <a:p>
            <a:r>
              <a:rPr lang="en-US" sz="3500" dirty="0" smtClean="0">
                <a:latin typeface="Footlight MT Light" pitchFamily="18" charset="0"/>
              </a:rPr>
              <a:t>One </a:t>
            </a:r>
            <a:r>
              <a:rPr lang="en-US" sz="3500" dirty="0" smtClean="0">
                <a:latin typeface="Footlight MT Light" pitchFamily="18" charset="0"/>
              </a:rPr>
              <a:t>binder at a time</a:t>
            </a:r>
          </a:p>
          <a:p>
            <a:r>
              <a:rPr lang="en-US" sz="3500" dirty="0" smtClean="0">
                <a:latin typeface="Footlight MT Light" pitchFamily="18" charset="0"/>
              </a:rPr>
              <a:t>Start </a:t>
            </a:r>
            <a:r>
              <a:rPr lang="en-US" sz="3500" dirty="0" smtClean="0">
                <a:latin typeface="Footlight MT Light" pitchFamily="18" charset="0"/>
              </a:rPr>
              <a:t>from the beginning of this semester</a:t>
            </a:r>
          </a:p>
          <a:p>
            <a:r>
              <a:rPr lang="en-US" sz="3500" dirty="0" smtClean="0">
                <a:latin typeface="Footlight MT Light" pitchFamily="18" charset="0"/>
              </a:rPr>
              <a:t>Include journal/calendar stamps if Warren is </a:t>
            </a:r>
            <a:r>
              <a:rPr lang="en-US" sz="3500" dirty="0" smtClean="0">
                <a:latin typeface="Footlight MT Light" pitchFamily="18" charset="0"/>
              </a:rPr>
              <a:t>the advisor </a:t>
            </a:r>
            <a:r>
              <a:rPr lang="en-US" sz="3500" dirty="0" smtClean="0">
                <a:latin typeface="Footlight MT Light" pitchFamily="18" charset="0"/>
              </a:rPr>
              <a:t>for the Exercise project</a:t>
            </a:r>
          </a:p>
          <a:p>
            <a:r>
              <a:rPr lang="en-US" sz="3500" dirty="0" smtClean="0">
                <a:latin typeface="Footlight MT Light" pitchFamily="18" charset="0"/>
              </a:rPr>
              <a:t>Ignore things </a:t>
            </a:r>
            <a:r>
              <a:rPr lang="en-US" sz="3500" dirty="0" smtClean="0">
                <a:latin typeface="Footlight MT Light" pitchFamily="18" charset="0"/>
              </a:rPr>
              <a:t>in </a:t>
            </a:r>
            <a:r>
              <a:rPr lang="en-US" sz="3500" dirty="0" smtClean="0">
                <a:latin typeface="Footlight MT Light" pitchFamily="18" charset="0"/>
              </a:rPr>
              <a:t>pen (stars are not stamps)</a:t>
            </a:r>
          </a:p>
          <a:p>
            <a:r>
              <a:rPr lang="en-US" sz="3500" dirty="0" smtClean="0">
                <a:latin typeface="Footlight MT Light" pitchFamily="18" charset="0"/>
              </a:rPr>
              <a:t>Write full name, period, and number of stamps on the scrap paper</a:t>
            </a:r>
          </a:p>
          <a:p>
            <a:endParaRPr lang="en-US" dirty="0" smtClean="0">
              <a:latin typeface="Footlight MT Light" pitchFamily="18" charset="0"/>
            </a:endParaRPr>
          </a:p>
          <a:p>
            <a:endParaRPr lang="en-US" dirty="0" smtClean="0">
              <a:latin typeface="Footlight MT Light" pitchFamily="18" charset="0"/>
            </a:endParaRPr>
          </a:p>
          <a:p>
            <a:endParaRPr lang="en-US" dirty="0"/>
          </a:p>
        </p:txBody>
      </p:sp>
      <p:pic>
        <p:nvPicPr>
          <p:cNvPr id="4" name="MS900388269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863530" y="6417530"/>
            <a:ext cx="144016" cy="144016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71600" y="6376987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71600" y="6376987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62400" y="5562600"/>
            <a:ext cx="1270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dirty="0" smtClean="0"/>
              <a:t>End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8229600" cy="1143000"/>
          </a:xfrm>
        </p:spPr>
        <p:txBody>
          <a:bodyPr/>
          <a:lstStyle/>
          <a:p>
            <a:r>
              <a:rPr lang="en-US" sz="2800" b="0" dirty="0" smtClean="0"/>
              <a:t>name, date, period, title =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Water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686800" cy="5867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Claim</a:t>
            </a:r>
            <a:r>
              <a:rPr lang="en-US" dirty="0" smtClean="0"/>
              <a:t>: How much water would you have to drink in a short period of time for it to kill you?</a:t>
            </a:r>
          </a:p>
          <a:p>
            <a:endParaRPr lang="en-US" sz="1500" dirty="0" smtClean="0"/>
          </a:p>
          <a:p>
            <a:r>
              <a:rPr lang="en-US" b="1" dirty="0" smtClean="0"/>
              <a:t>Evidence</a:t>
            </a:r>
            <a:r>
              <a:rPr lang="en-US" dirty="0" smtClean="0"/>
              <a:t>: Use at least 3 examples from stories</a:t>
            </a:r>
          </a:p>
          <a:p>
            <a:endParaRPr lang="en-US" sz="1500" b="1" dirty="0" smtClean="0"/>
          </a:p>
          <a:p>
            <a:r>
              <a:rPr lang="en-US" b="1" dirty="0" smtClean="0"/>
              <a:t>Reasoning:</a:t>
            </a:r>
            <a:r>
              <a:rPr lang="en-US" dirty="0" smtClean="0"/>
              <a:t> Since the stories are about different people with different ages and volumes, explain how you came to your answer.</a:t>
            </a:r>
          </a:p>
          <a:p>
            <a:endParaRPr lang="en-US" sz="2000" dirty="0" smtClean="0"/>
          </a:p>
          <a:p>
            <a:r>
              <a:rPr lang="en-US" b="1" u="sng" dirty="0" smtClean="0"/>
              <a:t>Conversions (approximations)</a:t>
            </a:r>
          </a:p>
          <a:p>
            <a:r>
              <a:rPr lang="en-US" dirty="0" smtClean="0"/>
              <a:t>1 Gallon ≈ 4 Liters              8 cups ≈ ½ Gallon</a:t>
            </a:r>
          </a:p>
          <a:p>
            <a:r>
              <a:rPr lang="en-US" dirty="0" smtClean="0"/>
              <a:t>1 Liter ≈ 1 Quart</a:t>
            </a:r>
            <a:endParaRPr lang="en-US" dirty="0"/>
          </a:p>
        </p:txBody>
      </p:sp>
      <p:pic>
        <p:nvPicPr>
          <p:cNvPr id="4" name="MS900388269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863530" y="6646130"/>
            <a:ext cx="144016" cy="144016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71600" y="6605587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71600" y="6605587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62400" y="5791200"/>
            <a:ext cx="1270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dirty="0" smtClean="0"/>
              <a:t>End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8229600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dose makes the poison”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LD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1043222"/>
            <a:ext cx="9067800" cy="128251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LD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-5715000"/>
            <a:ext cx="9067800" cy="128251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this mean?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Dose_Makes_The_Pois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269607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2" name="Picture 8" descr="http://imagevietnam.vnanet.vn/Upload/2011/7/7/7-2011TD07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692400"/>
            <a:ext cx="6248400" cy="4165600"/>
          </a:xfrm>
          <a:prstGeom prst="rect">
            <a:avLst/>
          </a:prstGeom>
          <a:noFill/>
        </p:spPr>
      </p:pic>
      <p:pic>
        <p:nvPicPr>
          <p:cNvPr id="1040" name="Picture 16" descr="http://www.sustainablyhealthy.net/wp-content/uploads/2013/08/baby-shocked-by-vaccine-nee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10250" cy="2667000"/>
          </a:xfrm>
          <a:prstGeom prst="rect">
            <a:avLst/>
          </a:prstGeom>
          <a:noFill/>
        </p:spPr>
      </p:pic>
      <p:pic>
        <p:nvPicPr>
          <p:cNvPr id="1038" name="Picture 14" descr="http://ecx.images-amazon.com/images/I/51qgwrdUnXL._SX425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875" y="-7845"/>
            <a:ext cx="3667125" cy="2674845"/>
          </a:xfrm>
          <a:prstGeom prst="rect">
            <a:avLst/>
          </a:prstGeom>
          <a:noFill/>
        </p:spPr>
      </p:pic>
      <p:pic>
        <p:nvPicPr>
          <p:cNvPr id="1042" name="Picture 18" descr="http://realhistoryww.com/world_history/ancient/Misc/Mummies/Egyptian_mummies/Set_2_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67000"/>
            <a:ext cx="3505200" cy="5552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earformaldehydeF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0"/>
            <a:ext cx="807474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 this to a 10 year old, and give an example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Dose_Makes_The_Pois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9269607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Water</a:t>
            </a:r>
            <a:r>
              <a:rPr lang="en-US" dirty="0" smtClean="0"/>
              <a:t> </a:t>
            </a:r>
            <a:r>
              <a:rPr lang="en-US" sz="2800" b="0" dirty="0" smtClean="0"/>
              <a:t>(continued…)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534400" cy="640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1)    Why does the body need water? p. 166</a:t>
            </a:r>
            <a:br>
              <a:rPr lang="en-US" dirty="0" smtClean="0"/>
            </a:br>
            <a:r>
              <a:rPr lang="en-US" dirty="0" smtClean="0"/>
              <a:t>2)    How does the body lose water? p. 165</a:t>
            </a:r>
            <a:br>
              <a:rPr lang="en-US" dirty="0" smtClean="0"/>
            </a:br>
            <a:r>
              <a:rPr lang="en-US" dirty="0" smtClean="0"/>
              <a:t>3)    How much water does the textbook say we need to drink each day? (note: your textbook is wrong)</a:t>
            </a:r>
            <a:br>
              <a:rPr lang="en-US" dirty="0" smtClean="0"/>
            </a:br>
            <a:r>
              <a:rPr lang="en-US" dirty="0" smtClean="0"/>
              <a:t>4)    What affects the amount of water we need to drink each day? (Explain why your textbook is wrong)</a:t>
            </a:r>
            <a:br>
              <a:rPr lang="en-US" dirty="0" smtClean="0"/>
            </a:br>
            <a:r>
              <a:rPr lang="en-US" dirty="0" smtClean="0"/>
              <a:t>5)    What is </a:t>
            </a:r>
            <a:r>
              <a:rPr lang="en-US" b="1" dirty="0" err="1" smtClean="0"/>
              <a:t>hyponatremia</a:t>
            </a:r>
            <a:r>
              <a:rPr lang="en-US" dirty="0" smtClean="0"/>
              <a:t>? What are the symptoms?</a:t>
            </a:r>
            <a:br>
              <a:rPr lang="en-US" dirty="0" smtClean="0"/>
            </a:br>
            <a:r>
              <a:rPr lang="en-US" dirty="0" smtClean="0"/>
              <a:t>6)    What are the symptoms of </a:t>
            </a:r>
            <a:r>
              <a:rPr lang="en-US" b="1" dirty="0" smtClean="0"/>
              <a:t>dehydration</a:t>
            </a:r>
            <a:r>
              <a:rPr lang="en-US" dirty="0" smtClean="0"/>
              <a:t>? p. 166</a:t>
            </a:r>
            <a:br>
              <a:rPr lang="en-US" dirty="0" smtClean="0"/>
            </a:br>
            <a:r>
              <a:rPr lang="en-US" dirty="0" smtClean="0"/>
              <a:t>7)    What is </a:t>
            </a:r>
            <a:r>
              <a:rPr lang="en-US" b="1" dirty="0" smtClean="0"/>
              <a:t>homeostasis</a:t>
            </a:r>
            <a:r>
              <a:rPr lang="en-US" dirty="0" smtClean="0"/>
              <a:t>? (bio textbook </a:t>
            </a:r>
            <a:r>
              <a:rPr lang="en-US" dirty="0" err="1" smtClean="0"/>
              <a:t>ch</a:t>
            </a:r>
            <a:r>
              <a:rPr lang="en-US" dirty="0" smtClean="0"/>
              <a:t> 28.2)</a:t>
            </a:r>
            <a:br>
              <a:rPr lang="en-US" dirty="0" smtClean="0"/>
            </a:br>
            <a:r>
              <a:rPr lang="en-US" dirty="0" smtClean="0"/>
              <a:t>8)    How do </a:t>
            </a:r>
            <a:r>
              <a:rPr lang="en-US" b="1" dirty="0" smtClean="0"/>
              <a:t>dehydration</a:t>
            </a:r>
            <a:r>
              <a:rPr lang="en-US" dirty="0" smtClean="0"/>
              <a:t> and </a:t>
            </a:r>
            <a:r>
              <a:rPr lang="en-US" b="1" dirty="0" err="1" smtClean="0"/>
              <a:t>hyponatremia</a:t>
            </a:r>
            <a:r>
              <a:rPr lang="en-US" dirty="0" smtClean="0"/>
              <a:t> relate to homeostasis?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Notebook-PowerPoint-Template</Template>
  <TotalTime>13999</TotalTime>
  <Words>176</Words>
  <Application>Microsoft Office PowerPoint</Application>
  <PresentationFormat>On-screen Show (4:3)</PresentationFormat>
  <Paragraphs>26</Paragraphs>
  <Slides>10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Notebook-PowerPoint-Template</vt:lpstr>
      <vt:lpstr>The Dose Makes the Poison</vt:lpstr>
      <vt:lpstr>name, date, period, title = “Water”</vt:lpstr>
      <vt:lpstr>“The dose makes the poison”</vt:lpstr>
      <vt:lpstr>Slide 4</vt:lpstr>
      <vt:lpstr>What does this mean?</vt:lpstr>
      <vt:lpstr>Slide 6</vt:lpstr>
      <vt:lpstr>Slide 7</vt:lpstr>
      <vt:lpstr>Explain this to a 10 year old, and give an example</vt:lpstr>
      <vt:lpstr>Water (continued…)</vt:lpstr>
      <vt:lpstr>How to count stamps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aaron</dc:creator>
  <cp:lastModifiedBy>Mister Warren</cp:lastModifiedBy>
  <cp:revision>72</cp:revision>
  <dcterms:created xsi:type="dcterms:W3CDTF">2015-08-19T07:15:10Z</dcterms:created>
  <dcterms:modified xsi:type="dcterms:W3CDTF">2016-10-10T23:01:51Z</dcterms:modified>
</cp:coreProperties>
</file>