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65" r:id="rId4"/>
    <p:sldId id="263" r:id="rId5"/>
    <p:sldId id="258" r:id="rId6"/>
    <p:sldId id="277" r:id="rId7"/>
    <p:sldId id="269" r:id="rId8"/>
    <p:sldId id="259" r:id="rId9"/>
    <p:sldId id="262" r:id="rId10"/>
    <p:sldId id="280" r:id="rId11"/>
    <p:sldId id="279" r:id="rId12"/>
    <p:sldId id="261" r:id="rId13"/>
    <p:sldId id="274" r:id="rId14"/>
    <p:sldId id="275" r:id="rId15"/>
    <p:sldId id="264" r:id="rId16"/>
    <p:sldId id="256" r:id="rId17"/>
    <p:sldId id="268" r:id="rId18"/>
    <p:sldId id="278"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301"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351F5-84C2-45A5-9D7D-65C89E6C8C45}"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351F5-84C2-45A5-9D7D-65C89E6C8C45}"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351F5-84C2-45A5-9D7D-65C89E6C8C45}"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351F5-84C2-45A5-9D7D-65C89E6C8C45}"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5351F5-84C2-45A5-9D7D-65C89E6C8C45}"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351F5-84C2-45A5-9D7D-65C89E6C8C45}"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351F5-84C2-45A5-9D7D-65C89E6C8C45}" type="datetimeFigureOut">
              <a:rPr lang="en-US" smtClean="0"/>
              <a:pPr/>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351F5-84C2-45A5-9D7D-65C89E6C8C45}" type="datetimeFigureOut">
              <a:rPr lang="en-US" smtClean="0"/>
              <a:pPr/>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351F5-84C2-45A5-9D7D-65C89E6C8C45}" type="datetimeFigureOut">
              <a:rPr lang="en-US" smtClean="0"/>
              <a:pPr/>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351F5-84C2-45A5-9D7D-65C89E6C8C45}"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351F5-84C2-45A5-9D7D-65C89E6C8C45}"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332F4-3A26-4266-BB58-99E797FAB8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351F5-84C2-45A5-9D7D-65C89E6C8C45}" type="datetimeFigureOut">
              <a:rPr lang="en-US" smtClean="0"/>
              <a:pPr/>
              <a:t>4/10/2019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332F4-3A26-4266-BB58-99E797FAB8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QGOcOUBi6s" TargetMode="External"/><Relationship Id="rId2" Type="http://schemas.openxmlformats.org/officeDocument/2006/relationships/hyperlink" Target="https://www.youtube.com/watch?v=rb7TVW77ZCs"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www.youtube.com/watch?v=3aNhzLUL2ys" TargetMode="External"/><Relationship Id="rId4" Type="http://schemas.openxmlformats.org/officeDocument/2006/relationships/hyperlink" Target="https://www.youtube.com/watch?v=y0opgc1WoS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NaGndICPT8I"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3aNhzLUL2y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ztkNLWFgYH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b03U6BYF9L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65l1YAVaYc" TargetMode="External"/><Relationship Id="rId2" Type="http://schemas.openxmlformats.org/officeDocument/2006/relationships/hyperlink" Target="https://www.youtube.com/watch?v=qGW4a96GqGc"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gpfNScEd3M" TargetMode="External"/><Relationship Id="rId2" Type="http://schemas.openxmlformats.org/officeDocument/2006/relationships/hyperlink" Target="https://www.youtube.com/watch?v=k00anSFA4-Y"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www.youtube.com/watch?v=LWCsEWo0Gk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VG_s2PCH_c" TargetMode="External"/><Relationship Id="rId2" Type="http://schemas.openxmlformats.org/officeDocument/2006/relationships/hyperlink" Target="https://www.youtube.com/watch?v=ZuiHFg_nfnE" TargetMode="Externa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0" y="1798637"/>
            <a:ext cx="2362200" cy="4678363"/>
          </a:xfrm>
        </p:spPr>
        <p:txBody>
          <a:bodyPr>
            <a:normAutofit fontScale="92500" lnSpcReduction="10000"/>
          </a:bodyPr>
          <a:lstStyle/>
          <a:p>
            <a:r>
              <a:rPr lang="en-US" sz="2400" dirty="0" smtClean="0">
                <a:hlinkClick r:id="rId2"/>
              </a:rPr>
              <a:t>https://www.youtube.com/watch?v=rb7TVW77ZCs</a:t>
            </a:r>
            <a:endParaRPr lang="en-US" sz="2400" dirty="0" smtClean="0"/>
          </a:p>
          <a:p>
            <a:endParaRPr lang="en-US" sz="2400" dirty="0" smtClean="0">
              <a:hlinkClick r:id="rId3"/>
            </a:endParaRPr>
          </a:p>
          <a:p>
            <a:r>
              <a:rPr lang="en-US" sz="2400" dirty="0" smtClean="0">
                <a:hlinkClick r:id="rId3"/>
              </a:rPr>
              <a:t>https</a:t>
            </a:r>
            <a:r>
              <a:rPr lang="en-US" sz="2400" dirty="0">
                <a:hlinkClick r:id="rId3"/>
              </a:rPr>
              <a:t>://www.youtube.com/watch?v=zQGOcOUBi6s</a:t>
            </a:r>
            <a:endParaRPr lang="en-US" sz="2400" dirty="0"/>
          </a:p>
          <a:p>
            <a:endParaRPr lang="en-US" sz="2400" dirty="0" smtClean="0">
              <a:hlinkClick r:id="rId4"/>
            </a:endParaRPr>
          </a:p>
          <a:p>
            <a:r>
              <a:rPr lang="en-US" sz="2400" dirty="0" smtClean="0">
                <a:hlinkClick r:id="rId4"/>
              </a:rPr>
              <a:t>https://www.youtube.com/watch?v=y0opgc1WoS4</a:t>
            </a:r>
            <a:endParaRPr lang="en-US" sz="2400" dirty="0" smtClean="0"/>
          </a:p>
          <a:p>
            <a:endParaRPr lang="en-US" sz="2400" dirty="0" smtClean="0">
              <a:hlinkClick r:id="rId5"/>
            </a:endParaRPr>
          </a:p>
          <a:p>
            <a:endParaRPr lang="en-US" dirty="0" smtClean="0"/>
          </a:p>
          <a:p>
            <a:endParaRPr lang="en-US" dirty="0"/>
          </a:p>
        </p:txBody>
      </p:sp>
      <p:sp>
        <p:nvSpPr>
          <p:cNvPr id="6" name="Title 5"/>
          <p:cNvSpPr>
            <a:spLocks noGrp="1"/>
          </p:cNvSpPr>
          <p:nvPr>
            <p:ph type="title"/>
          </p:nvPr>
        </p:nvSpPr>
        <p:spPr>
          <a:xfrm>
            <a:off x="457200" y="457200"/>
            <a:ext cx="8229600" cy="1143000"/>
          </a:xfrm>
        </p:spPr>
        <p:txBody>
          <a:bodyPr>
            <a:noAutofit/>
          </a:bodyPr>
          <a:lstStyle/>
          <a:p>
            <a:r>
              <a:rPr lang="en-US" sz="3200" b="1" dirty="0" smtClean="0"/>
              <a:t>1. What are vaccines, what do they do, how do they work, and why should we use them?</a:t>
            </a:r>
            <a:br>
              <a:rPr lang="en-US" sz="3200" b="1" dirty="0" smtClean="0"/>
            </a:br>
            <a:endParaRPr lang="en-US" sz="3200" b="1"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1447800"/>
            <a:ext cx="6349430" cy="52469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37011"/>
            <a:ext cx="4953000" cy="6755893"/>
          </a:xfrm>
        </p:spPr>
      </p:pic>
    </p:spTree>
    <p:extLst>
      <p:ext uri="{BB962C8B-B14F-4D97-AF65-F5344CB8AC3E}">
        <p14:creationId xmlns:p14="http://schemas.microsoft.com/office/powerpoint/2010/main" val="417827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914400"/>
            <a:ext cx="5715000" cy="10160001"/>
          </a:xfrm>
        </p:spPr>
      </p:pic>
    </p:spTree>
    <p:extLst>
      <p:ext uri="{BB962C8B-B14F-4D97-AF65-F5344CB8AC3E}">
        <p14:creationId xmlns:p14="http://schemas.microsoft.com/office/powerpoint/2010/main" val="187035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8229600" cy="5257800"/>
          </a:xfrm>
        </p:spPr>
        <p:txBody>
          <a:bodyPr>
            <a:normAutofit/>
          </a:bodyPr>
          <a:lstStyle/>
          <a:p>
            <a:pPr>
              <a:buNone/>
            </a:pPr>
            <a:r>
              <a:rPr lang="en-US" dirty="0" smtClean="0"/>
              <a:t>6. Compare the risks of a vaccine harming you vs.  the risks of NOT getting vaccinated </a:t>
            </a:r>
            <a:endParaRPr lang="en-US" sz="2400" dirty="0">
              <a:hlinkClick r:id="rId2"/>
            </a:endParaRPr>
          </a:p>
          <a:p>
            <a:pPr>
              <a:buNone/>
            </a:pPr>
            <a:r>
              <a:rPr lang="en-US" sz="2800" dirty="0" smtClean="0">
                <a:hlinkClick r:id="rId2"/>
              </a:rPr>
              <a:t>https://www.youtube.com/watch?v=NaGndICPT8I</a:t>
            </a:r>
            <a:endParaRPr lang="en-US" sz="2800" dirty="0" smtClean="0"/>
          </a:p>
          <a:p>
            <a:pPr>
              <a:buNone/>
            </a:pPr>
            <a:endParaRPr lang="en-US" sz="2400" dirty="0" smtClean="0"/>
          </a:p>
          <a:p>
            <a:pPr>
              <a:buNone/>
            </a:pPr>
            <a:endParaRPr lang="en-US" sz="2400" dirty="0" smtClean="0"/>
          </a:p>
          <a:p>
            <a:endParaRPr lang="en-US" dirty="0"/>
          </a:p>
        </p:txBody>
      </p:sp>
      <p:pic>
        <p:nvPicPr>
          <p:cNvPr id="6" name="Picture 5"/>
          <p:cNvPicPr>
            <a:picLocks noChangeAspect="1"/>
          </p:cNvPicPr>
          <p:nvPr/>
        </p:nvPicPr>
        <p:blipFill>
          <a:blip r:embed="rId3"/>
          <a:stretch>
            <a:fillRect/>
          </a:stretch>
        </p:blipFill>
        <p:spPr>
          <a:xfrm>
            <a:off x="0" y="2667000"/>
            <a:ext cx="6153255" cy="3657600"/>
          </a:xfrm>
          <a:prstGeom prst="rect">
            <a:avLst/>
          </a:prstGeom>
        </p:spPr>
      </p:pic>
      <p:pic>
        <p:nvPicPr>
          <p:cNvPr id="7" name="Picture 6"/>
          <p:cNvPicPr>
            <a:picLocks noChangeAspect="1"/>
          </p:cNvPicPr>
          <p:nvPr/>
        </p:nvPicPr>
        <p:blipFill>
          <a:blip r:embed="rId4"/>
          <a:stretch>
            <a:fillRect/>
          </a:stretch>
        </p:blipFill>
        <p:spPr>
          <a:xfrm>
            <a:off x="6124575" y="2590800"/>
            <a:ext cx="3019425" cy="4267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Victims of their own success</a:t>
            </a:r>
            <a:br>
              <a:rPr lang="en-US" dirty="0" smtClean="0"/>
            </a:br>
            <a:r>
              <a:rPr lang="en-US" sz="2200" dirty="0">
                <a:hlinkClick r:id="rId2"/>
              </a:rPr>
              <a:t>https://www.youtube.com/watch?v=3aNhzLUL2ys</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143000"/>
            <a:ext cx="4572000" cy="6016753"/>
          </a:xfrm>
        </p:spPr>
      </p:pic>
    </p:spTree>
    <p:extLst>
      <p:ext uri="{BB962C8B-B14F-4D97-AF65-F5344CB8AC3E}">
        <p14:creationId xmlns:p14="http://schemas.microsoft.com/office/powerpoint/2010/main" val="3994837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76200"/>
            <a:ext cx="7848600" cy="6942993"/>
          </a:xfrm>
        </p:spPr>
      </p:pic>
    </p:spTree>
    <p:extLst>
      <p:ext uri="{BB962C8B-B14F-4D97-AF65-F5344CB8AC3E}">
        <p14:creationId xmlns:p14="http://schemas.microsoft.com/office/powerpoint/2010/main" val="494285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7. Evidence Base Writing –1 paragraph</a:t>
            </a:r>
            <a:endParaRPr lang="en-US" b="1" dirty="0"/>
          </a:p>
        </p:txBody>
      </p:sp>
      <p:sp>
        <p:nvSpPr>
          <p:cNvPr id="3" name="Content Placeholder 2"/>
          <p:cNvSpPr>
            <a:spLocks noGrp="1"/>
          </p:cNvSpPr>
          <p:nvPr>
            <p:ph idx="1"/>
          </p:nvPr>
        </p:nvSpPr>
        <p:spPr>
          <a:xfrm>
            <a:off x="0" y="1600200"/>
            <a:ext cx="9144000" cy="5029200"/>
          </a:xfrm>
        </p:spPr>
        <p:txBody>
          <a:bodyPr>
            <a:normAutofit fontScale="77500" lnSpcReduction="20000"/>
          </a:bodyPr>
          <a:lstStyle/>
          <a:p>
            <a:r>
              <a:rPr lang="en-US" dirty="0" smtClean="0"/>
              <a:t>Decide who has the right to make the decision for a child to be vaccinated—the parents or the government.</a:t>
            </a:r>
          </a:p>
          <a:p>
            <a:endParaRPr lang="en-US" dirty="0" smtClean="0"/>
          </a:p>
          <a:p>
            <a:r>
              <a:rPr lang="en-US" dirty="0" smtClean="0"/>
              <a:t>If you value freedom to choose more than security, explain why. Then, decide which outcome you think is best (see below), and finally explain why parents should still choose to vaccinate even if they’re scared to.</a:t>
            </a:r>
          </a:p>
          <a:p>
            <a:pPr lvl="1"/>
            <a:r>
              <a:rPr lang="en-US" dirty="0" smtClean="0">
                <a:solidFill>
                  <a:srgbClr val="FF0000"/>
                </a:solidFill>
              </a:rPr>
              <a:t>Allow outbreaks to occur and people to get sick and possibly die</a:t>
            </a:r>
          </a:p>
          <a:p>
            <a:pPr lvl="1"/>
            <a:r>
              <a:rPr lang="en-US" dirty="0" smtClean="0">
                <a:solidFill>
                  <a:srgbClr val="FF0000"/>
                </a:solidFill>
              </a:rPr>
              <a:t>People who are too young/old or allergic to vaccines should avoid public places where they are at risk (school, Disneyland, etc.)</a:t>
            </a:r>
          </a:p>
          <a:p>
            <a:pPr lvl="1"/>
            <a:r>
              <a:rPr lang="en-US" dirty="0" smtClean="0">
                <a:solidFill>
                  <a:srgbClr val="FF0000"/>
                </a:solidFill>
              </a:rPr>
              <a:t>Kids whose parents don’t want to vaccinate them shouldn’t be allowed in public</a:t>
            </a:r>
            <a:r>
              <a:rPr lang="en-US" dirty="0">
                <a:solidFill>
                  <a:srgbClr val="FF0000"/>
                </a:solidFill>
              </a:rPr>
              <a:t> </a:t>
            </a:r>
            <a:r>
              <a:rPr lang="en-US" dirty="0" smtClean="0">
                <a:solidFill>
                  <a:srgbClr val="FF0000"/>
                </a:solidFill>
              </a:rPr>
              <a:t>places (school</a:t>
            </a:r>
            <a:r>
              <a:rPr lang="en-US" dirty="0">
                <a:solidFill>
                  <a:srgbClr val="FF0000"/>
                </a:solidFill>
              </a:rPr>
              <a:t>, Disneyland, etc.)</a:t>
            </a:r>
            <a:endParaRPr lang="en-US" dirty="0" smtClean="0">
              <a:solidFill>
                <a:srgbClr val="FF0000"/>
              </a:solidFill>
            </a:endParaRPr>
          </a:p>
          <a:p>
            <a:pPr>
              <a:buNone/>
            </a:pPr>
            <a:endParaRPr lang="en-US" dirty="0" smtClean="0"/>
          </a:p>
          <a:p>
            <a:r>
              <a:rPr lang="en-US" dirty="0" smtClean="0"/>
              <a:t>If you value security over freedom, provide a strong argument for why everyone needs to get vaccinated despite the risks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2" descr="C:\Users\Mister Warren\Dropbox\health and genetics\5 Sex\vaccination\antivaxx go.jpg"/>
          <p:cNvPicPr>
            <a:picLocks noChangeAspect="1" noChangeArrowheads="1"/>
          </p:cNvPicPr>
          <p:nvPr/>
        </p:nvPicPr>
        <p:blipFill>
          <a:blip r:embed="rId2" cstate="print"/>
          <a:srcRect/>
          <a:stretch>
            <a:fillRect/>
          </a:stretch>
        </p:blipFill>
        <p:spPr bwMode="auto">
          <a:xfrm>
            <a:off x="304800" y="86200"/>
            <a:ext cx="8610600" cy="6619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792163"/>
          </a:xfrm>
        </p:spPr>
        <p:txBody>
          <a:bodyPr>
            <a:normAutofit fontScale="77500" lnSpcReduction="20000"/>
          </a:bodyPr>
          <a:lstStyle/>
          <a:p>
            <a:pPr marL="0" indent="0">
              <a:buNone/>
            </a:pPr>
            <a:r>
              <a:rPr lang="en-US" dirty="0" smtClean="0"/>
              <a:t>Why are there dangerous chemicals in vaccines?</a:t>
            </a:r>
          </a:p>
          <a:p>
            <a:pPr>
              <a:buNone/>
            </a:pPr>
            <a:r>
              <a:rPr lang="en-US" dirty="0" smtClean="0">
                <a:hlinkClick r:id="rId2"/>
              </a:rPr>
              <a:t>https://www.youtube.com/watch?v=ztkNLWFgYH8</a:t>
            </a:r>
            <a:endParaRPr lang="en-US" dirty="0" smtClean="0"/>
          </a:p>
          <a:p>
            <a:endParaRPr lang="en-US" dirty="0"/>
          </a:p>
        </p:txBody>
      </p:sp>
      <p:pic>
        <p:nvPicPr>
          <p:cNvPr id="4" name="Picture 2" descr="C:\Users\Mister Warren\Dropbox\health and genetics\5 Sex\vaccination\tumblr_m4foavtUUn1rt01xco1_1280.jpg"/>
          <p:cNvPicPr>
            <a:picLocks noChangeAspect="1" noChangeArrowheads="1"/>
          </p:cNvPicPr>
          <p:nvPr/>
        </p:nvPicPr>
        <p:blipFill>
          <a:blip r:embed="rId3" cstate="print"/>
          <a:srcRect/>
          <a:stretch>
            <a:fillRect/>
          </a:stretch>
        </p:blipFill>
        <p:spPr bwMode="auto">
          <a:xfrm>
            <a:off x="900202" y="1447800"/>
            <a:ext cx="7405598" cy="5410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2189"/>
            <a:ext cx="6324600" cy="6988211"/>
          </a:xfrm>
        </p:spPr>
      </p:pic>
    </p:spTree>
    <p:extLst>
      <p:ext uri="{BB962C8B-B14F-4D97-AF65-F5344CB8AC3E}">
        <p14:creationId xmlns:p14="http://schemas.microsoft.com/office/powerpoint/2010/main" val="1137739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477000"/>
          </a:xfrm>
        </p:spPr>
        <p:txBody>
          <a:bodyPr>
            <a:noAutofit/>
          </a:bodyPr>
          <a:lstStyle/>
          <a:p>
            <a:pPr>
              <a:buNone/>
            </a:pPr>
            <a:r>
              <a:rPr lang="en-US" sz="1800" u="sng" dirty="0" smtClean="0"/>
              <a:t>Debunking anti-</a:t>
            </a:r>
            <a:r>
              <a:rPr lang="en-US" sz="1800" u="sng" dirty="0" err="1" smtClean="0"/>
              <a:t>vaxxers</a:t>
            </a:r>
            <a:r>
              <a:rPr lang="en-US" sz="1800" u="sng" dirty="0" smtClean="0"/>
              <a:t>: </a:t>
            </a:r>
            <a:r>
              <a:rPr lang="en-US" sz="1800" dirty="0">
                <a:hlinkClick r:id="rId2"/>
              </a:rPr>
              <a:t>https://</a:t>
            </a:r>
            <a:r>
              <a:rPr lang="en-US" sz="1800" dirty="0" smtClean="0">
                <a:hlinkClick r:id="rId2"/>
              </a:rPr>
              <a:t>www.youtube.com/watch?v=b03U6BYF9L0</a:t>
            </a:r>
            <a:endParaRPr lang="en-US" sz="1800" dirty="0" smtClean="0"/>
          </a:p>
          <a:p>
            <a:pPr>
              <a:buNone/>
            </a:pPr>
            <a:endParaRPr lang="en-US" sz="1800" u="sng" dirty="0" smtClean="0"/>
          </a:p>
          <a:p>
            <a:pPr>
              <a:buNone/>
            </a:pPr>
            <a:r>
              <a:rPr lang="en-US" sz="1800" u="sng" dirty="0" smtClean="0"/>
              <a:t>Copy or paraphrase </a:t>
            </a:r>
            <a:r>
              <a:rPr lang="en-US" sz="1800" u="sng" dirty="0"/>
              <a:t>the anti-</a:t>
            </a:r>
            <a:r>
              <a:rPr lang="en-US" sz="1800" u="sng" dirty="0" err="1"/>
              <a:t>vaxx</a:t>
            </a:r>
            <a:r>
              <a:rPr lang="en-US" sz="1800" u="sng" dirty="0"/>
              <a:t> argument, then </a:t>
            </a:r>
            <a:r>
              <a:rPr lang="en-US" sz="1800" b="1" u="sng" dirty="0"/>
              <a:t>counter it using science literacy </a:t>
            </a:r>
            <a:r>
              <a:rPr lang="en-US" sz="1800" b="1" u="sng" dirty="0" smtClean="0"/>
              <a:t>concepts</a:t>
            </a:r>
          </a:p>
          <a:p>
            <a:pPr>
              <a:buNone/>
            </a:pPr>
            <a:endParaRPr lang="en-US" sz="1000" dirty="0"/>
          </a:p>
          <a:p>
            <a:pPr marL="0" indent="0">
              <a:buNone/>
            </a:pPr>
            <a:r>
              <a:rPr lang="en-US" sz="1800" dirty="0" smtClean="0"/>
              <a:t>8.   Vaccinations have harmful chemicals in them (formaldehyde causes cancer!).</a:t>
            </a:r>
          </a:p>
          <a:p>
            <a:pPr lvl="0">
              <a:buFont typeface="+mj-lt"/>
              <a:buAutoNum type="arabicPeriod" startAt="5"/>
            </a:pPr>
            <a:endParaRPr lang="en-US" sz="1000" dirty="0" smtClean="0"/>
          </a:p>
          <a:p>
            <a:pPr marL="0" lvl="0" indent="0">
              <a:buNone/>
            </a:pPr>
            <a:r>
              <a:rPr lang="en-US" sz="1800" dirty="0" smtClean="0"/>
              <a:t>9.   Jenny </a:t>
            </a:r>
            <a:r>
              <a:rPr lang="en-US" sz="1800" dirty="0"/>
              <a:t>McCarthy and </a:t>
            </a:r>
            <a:r>
              <a:rPr lang="en-US" sz="1800" dirty="0" smtClean="0"/>
              <a:t>thousands </a:t>
            </a:r>
            <a:r>
              <a:rPr lang="en-US" sz="1800" dirty="0"/>
              <a:t>of other parents </a:t>
            </a:r>
            <a:r>
              <a:rPr lang="en-US" sz="1800" dirty="0" smtClean="0"/>
              <a:t>share their personal experiences about how their children were vaccinated </a:t>
            </a:r>
            <a:r>
              <a:rPr lang="en-US" sz="1800" dirty="0"/>
              <a:t>and </a:t>
            </a:r>
            <a:r>
              <a:rPr lang="en-US" sz="1800" dirty="0" smtClean="0"/>
              <a:t>then developed autism.</a:t>
            </a:r>
          </a:p>
          <a:p>
            <a:pPr lvl="0">
              <a:buFont typeface="+mj-lt"/>
              <a:buAutoNum type="arabicPeriod" startAt="5"/>
            </a:pPr>
            <a:endParaRPr lang="en-US" sz="1000" dirty="0"/>
          </a:p>
          <a:p>
            <a:pPr marL="0" lvl="0" indent="0">
              <a:buNone/>
            </a:pPr>
            <a:r>
              <a:rPr lang="en-US" sz="1800" dirty="0" smtClean="0"/>
              <a:t>10.   There’s </a:t>
            </a:r>
            <a:r>
              <a:rPr lang="en-US" sz="1800" dirty="0"/>
              <a:t>a correlation between vaccines and autism (vaccine use and </a:t>
            </a:r>
            <a:r>
              <a:rPr lang="en-US" sz="1800" dirty="0" smtClean="0"/>
              <a:t>diagnosis of autism </a:t>
            </a:r>
            <a:r>
              <a:rPr lang="en-US" sz="1800" dirty="0"/>
              <a:t>have both increased over the last 20 years</a:t>
            </a:r>
            <a:r>
              <a:rPr lang="en-US" sz="1800" dirty="0" smtClean="0"/>
              <a:t>).</a:t>
            </a:r>
            <a:endParaRPr lang="en-US" sz="1800" dirty="0"/>
          </a:p>
          <a:p>
            <a:pPr lvl="0">
              <a:buFont typeface="+mj-lt"/>
              <a:buAutoNum type="arabicPeriod" startAt="5"/>
            </a:pPr>
            <a:endParaRPr lang="en-US" sz="1000" dirty="0" smtClean="0"/>
          </a:p>
          <a:p>
            <a:pPr marL="0" lvl="0" indent="0">
              <a:buNone/>
            </a:pPr>
            <a:r>
              <a:rPr lang="en-US" sz="1800" dirty="0" smtClean="0"/>
              <a:t>11.   Vaccines </a:t>
            </a:r>
            <a:r>
              <a:rPr lang="en-US" sz="1800" dirty="0"/>
              <a:t>aren’t natural. We can rely on our natural immunity</a:t>
            </a:r>
            <a:r>
              <a:rPr lang="en-US" sz="1800" dirty="0" smtClean="0"/>
              <a:t>.</a:t>
            </a:r>
          </a:p>
          <a:p>
            <a:pPr marL="0" indent="0">
              <a:buNone/>
            </a:pPr>
            <a:endParaRPr lang="en-US" sz="1800" dirty="0"/>
          </a:p>
          <a:p>
            <a:pPr>
              <a:buNone/>
            </a:pPr>
            <a:r>
              <a:rPr lang="en-US" sz="1800" u="sng" dirty="0" smtClean="0"/>
              <a:t>(Counter these arguments, but science literacy concepts won’t apply to these)</a:t>
            </a:r>
          </a:p>
          <a:p>
            <a:pPr>
              <a:buNone/>
            </a:pPr>
            <a:endParaRPr lang="en-US" sz="1000" dirty="0"/>
          </a:p>
          <a:p>
            <a:pPr marL="0" lvl="0" indent="0">
              <a:buNone/>
            </a:pPr>
            <a:r>
              <a:rPr lang="en-US" sz="1800" dirty="0" smtClean="0"/>
              <a:t>12.   A </a:t>
            </a:r>
            <a:r>
              <a:rPr lang="en-US" sz="1800" dirty="0"/>
              <a:t>science article in 1998 said that vaccines caused </a:t>
            </a:r>
            <a:r>
              <a:rPr lang="en-US" sz="1800" dirty="0" smtClean="0"/>
              <a:t>autism.</a:t>
            </a:r>
          </a:p>
          <a:p>
            <a:pPr lvl="0">
              <a:buAutoNum type="arabicPeriod" startAt="9"/>
            </a:pPr>
            <a:endParaRPr lang="en-US" sz="1000" dirty="0" smtClean="0"/>
          </a:p>
          <a:p>
            <a:pPr marL="0" lvl="0" indent="0">
              <a:buNone/>
            </a:pPr>
            <a:r>
              <a:rPr lang="en-US" sz="1800" dirty="0" smtClean="0"/>
              <a:t>13.   Vaccines </a:t>
            </a:r>
            <a:r>
              <a:rPr lang="en-US" sz="1800" dirty="0"/>
              <a:t>aren’t </a:t>
            </a:r>
            <a:r>
              <a:rPr lang="en-US" sz="1800" dirty="0" smtClean="0"/>
              <a:t>necessary because viruses we </a:t>
            </a:r>
            <a:r>
              <a:rPr lang="en-US" sz="1800" dirty="0"/>
              <a:t>vaccinate for aren’t </a:t>
            </a:r>
            <a:r>
              <a:rPr lang="en-US" sz="1800" dirty="0" smtClean="0"/>
              <a:t>around anymore!</a:t>
            </a:r>
          </a:p>
          <a:p>
            <a:pPr lvl="0">
              <a:buAutoNum type="arabicPeriod" startAt="9"/>
            </a:pPr>
            <a:endParaRPr lang="en-US" sz="1000" dirty="0" smtClean="0"/>
          </a:p>
          <a:p>
            <a:pPr marL="0" lvl="0" indent="0">
              <a:buNone/>
            </a:pPr>
            <a:r>
              <a:rPr lang="en-US" sz="1800" dirty="0" smtClean="0"/>
              <a:t>14.   Vaccines </a:t>
            </a:r>
            <a:r>
              <a:rPr lang="en-US" sz="1800" dirty="0"/>
              <a:t>can cause dangerous side effects (such as </a:t>
            </a:r>
            <a:r>
              <a:rPr lang="en-US" sz="1800" dirty="0" smtClean="0"/>
              <a:t>rare but harmful allergic </a:t>
            </a:r>
            <a:r>
              <a:rPr lang="en-US" sz="1800" dirty="0"/>
              <a:t>reactions</a:t>
            </a:r>
            <a:r>
              <a:rPr lang="en-US" sz="1800" dirty="0" smtClean="0"/>
              <a:t>).</a:t>
            </a:r>
          </a:p>
          <a:p>
            <a:pPr lvl="0">
              <a:buAutoNum type="arabicPeriod" startAt="9"/>
            </a:pPr>
            <a:endParaRPr lang="en-US" sz="1000" dirty="0" smtClean="0"/>
          </a:p>
          <a:p>
            <a:pPr marL="0" lvl="0" indent="0">
              <a:buNone/>
            </a:pPr>
            <a:r>
              <a:rPr lang="en-US" sz="1800" dirty="0" smtClean="0"/>
              <a:t>15.   Vaccines aren’t necessary. Pharmaceutical companies are just trying to make money.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3766" y="76200"/>
            <a:ext cx="13147766" cy="6573883"/>
          </a:xfrm>
        </p:spPr>
      </p:pic>
    </p:spTree>
    <p:extLst>
      <p:ext uri="{BB962C8B-B14F-4D97-AF65-F5344CB8AC3E}">
        <p14:creationId xmlns:p14="http://schemas.microsoft.com/office/powerpoint/2010/main" val="593925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C:\Users\Mister Warren\Dropbox\health and genetics\5 Sex\vaccination\vaccination schedule.jpg"/>
          <p:cNvPicPr>
            <a:picLocks noChangeAspect="1" noChangeArrowheads="1"/>
          </p:cNvPicPr>
          <p:nvPr/>
        </p:nvPicPr>
        <p:blipFill>
          <a:blip r:embed="rId2" cstate="print"/>
          <a:srcRect/>
          <a:stretch>
            <a:fillRect/>
          </a:stretch>
        </p:blipFill>
        <p:spPr bwMode="auto">
          <a:xfrm>
            <a:off x="32324" y="0"/>
            <a:ext cx="9035476" cy="68865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098" name="AutoShape 2" descr="http://publisher.attn.com/sites/default/files/Screen%20Shot%202016-01-22%20at%203.42.06%20P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nfants Too Young For Vaccines Catch Measles From Unvaccinated Children At Disney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Mister Warren\Desktop\large-1464361049-534-infants-too-young-for-vaccines-catch-measles-from-unvaccinated-children-at-disneyland.jpg"/>
          <p:cNvPicPr>
            <a:picLocks noChangeAspect="1" noChangeArrowheads="1"/>
          </p:cNvPicPr>
          <p:nvPr/>
        </p:nvPicPr>
        <p:blipFill>
          <a:blip r:embed="rId2" cstate="print"/>
          <a:srcRect/>
          <a:stretch>
            <a:fillRect/>
          </a:stretch>
        </p:blipFill>
        <p:spPr bwMode="auto">
          <a:xfrm>
            <a:off x="0" y="1709225"/>
            <a:ext cx="9144000" cy="5148775"/>
          </a:xfrm>
          <a:prstGeom prst="rect">
            <a:avLst/>
          </a:prstGeom>
          <a:noFill/>
        </p:spPr>
      </p:pic>
      <p:pic>
        <p:nvPicPr>
          <p:cNvPr id="4102" name="Picture 6"/>
          <p:cNvPicPr>
            <a:picLocks noChangeAspect="1" noChangeArrowheads="1"/>
          </p:cNvPicPr>
          <p:nvPr/>
        </p:nvPicPr>
        <p:blipFill>
          <a:blip r:embed="rId3" cstate="print"/>
          <a:srcRect/>
          <a:stretch>
            <a:fillRect/>
          </a:stretch>
        </p:blipFill>
        <p:spPr bwMode="auto">
          <a:xfrm>
            <a:off x="1" y="0"/>
            <a:ext cx="9144000" cy="191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3000" b="1" dirty="0" smtClean="0"/>
              <a:t>2. Why </a:t>
            </a:r>
            <a:r>
              <a:rPr lang="en-US" sz="3000" b="1" dirty="0"/>
              <a:t>does Jenny McCarthy think vaccines cause autism</a:t>
            </a:r>
            <a:r>
              <a:rPr lang="en-US" sz="3000" b="1" dirty="0" smtClean="0"/>
              <a:t>? What science literacy mistake is she making?</a:t>
            </a:r>
            <a:br>
              <a:rPr lang="en-US" sz="3000" b="1" dirty="0" smtClean="0"/>
            </a:br>
            <a:endParaRPr lang="en-US" sz="3000" b="1" dirty="0"/>
          </a:p>
        </p:txBody>
      </p:sp>
      <p:sp>
        <p:nvSpPr>
          <p:cNvPr id="3" name="Content Placeholder 2"/>
          <p:cNvSpPr>
            <a:spLocks noGrp="1"/>
          </p:cNvSpPr>
          <p:nvPr>
            <p:ph idx="1"/>
          </p:nvPr>
        </p:nvSpPr>
        <p:spPr>
          <a:xfrm>
            <a:off x="457200" y="1066800"/>
            <a:ext cx="8229600" cy="5715000"/>
          </a:xfrm>
        </p:spPr>
        <p:txBody>
          <a:bodyPr>
            <a:normAutofit/>
          </a:bodyPr>
          <a:lstStyle/>
          <a:p>
            <a:r>
              <a:rPr lang="en-US" sz="2800" dirty="0" smtClean="0">
                <a:hlinkClick r:id="rId2"/>
              </a:rPr>
              <a:t>https://www.youtube.com/watch?v=qGW4a96GqGc</a:t>
            </a:r>
            <a:endParaRPr lang="en-US" sz="2800" dirty="0" smtClean="0"/>
          </a:p>
          <a:p>
            <a:endParaRPr lang="en-US" sz="2800" dirty="0" smtClean="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r>
              <a:rPr lang="en-US" sz="2800" dirty="0" smtClean="0">
                <a:hlinkClick r:id="rId3"/>
              </a:rPr>
              <a:t>https://www.youtube.com/watch?v=o65l1YAVaYc</a:t>
            </a:r>
            <a:endParaRPr lang="en-US" sz="2800" dirty="0" smtClean="0"/>
          </a:p>
          <a:p>
            <a:endParaRPr lang="en-US" dirty="0"/>
          </a:p>
        </p:txBody>
      </p:sp>
      <p:sp>
        <p:nvSpPr>
          <p:cNvPr id="5" name="Title 1"/>
          <p:cNvSpPr txBox="1">
            <a:spLocks/>
          </p:cNvSpPr>
          <p:nvPr/>
        </p:nvSpPr>
        <p:spPr>
          <a:xfrm>
            <a:off x="457200" y="5334000"/>
            <a:ext cx="8229600" cy="990600"/>
          </a:xfrm>
          <a:prstGeom prst="rect">
            <a:avLst/>
          </a:prstGeom>
        </p:spPr>
        <p:txBody>
          <a:bodyPr vert="horz" lIns="91440" tIns="45720" rIns="91440" bIns="45720" rtlCol="0" anchor="ctr">
            <a:normAutofit fontScale="82500" lnSpcReduction="20000"/>
          </a:bodyPr>
          <a:lstStyle/>
          <a:p>
            <a:pPr lvl="0" algn="ctr">
              <a:spcBef>
                <a:spcPct val="0"/>
              </a:spcBef>
            </a:pPr>
            <a:r>
              <a:rPr lang="en-US" sz="4400" b="1" dirty="0" smtClean="0"/>
              <a:t>3. What scientific evidence has there been about vaccines and autism? </a:t>
            </a:r>
          </a:p>
        </p:txBody>
      </p:sp>
      <p:pic>
        <p:nvPicPr>
          <p:cNvPr id="6" name="Picture 1" descr="C:\Users\Mister Warren\Dropbox\health and genetics\5 Sex\vaccination\trump antivaxx.png"/>
          <p:cNvPicPr>
            <a:picLocks noChangeAspect="1" noChangeArrowheads="1"/>
          </p:cNvPicPr>
          <p:nvPr/>
        </p:nvPicPr>
        <p:blipFill>
          <a:blip r:embed="rId4" cstate="print"/>
          <a:srcRect/>
          <a:stretch>
            <a:fillRect/>
          </a:stretch>
        </p:blipFill>
        <p:spPr bwMode="auto">
          <a:xfrm>
            <a:off x="685799" y="1828800"/>
            <a:ext cx="7680963" cy="3200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52400"/>
            <a:ext cx="6324600" cy="6592418"/>
          </a:xfrm>
        </p:spPr>
      </p:pic>
    </p:spTree>
    <p:extLst>
      <p:ext uri="{BB962C8B-B14F-4D97-AF65-F5344CB8AC3E}">
        <p14:creationId xmlns:p14="http://schemas.microsoft.com/office/powerpoint/2010/main" val="337656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7924800" cy="6604000"/>
          </a:xfrm>
        </p:spPr>
      </p:pic>
    </p:spTree>
    <p:extLst>
      <p:ext uri="{BB962C8B-B14F-4D97-AF65-F5344CB8AC3E}">
        <p14:creationId xmlns:p14="http://schemas.microsoft.com/office/powerpoint/2010/main" val="256228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00800"/>
          </a:xfrm>
        </p:spPr>
        <p:txBody>
          <a:bodyPr>
            <a:normAutofit/>
          </a:bodyPr>
          <a:lstStyle/>
          <a:p>
            <a:pPr>
              <a:buNone/>
            </a:pPr>
            <a:r>
              <a:rPr lang="en-US" sz="2800" b="1" dirty="0" smtClean="0"/>
              <a:t>4. Free-write </a:t>
            </a:r>
            <a:r>
              <a:rPr lang="en-US" sz="2800" dirty="0" smtClean="0"/>
              <a:t>your opinions, thoughts, and questions related to the anti-vaccination movement spurred on by passionate parents like Jenny McCarthy.</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smtClean="0"/>
          </a:p>
          <a:p>
            <a:r>
              <a:rPr lang="en-US" sz="2400" dirty="0" smtClean="0">
                <a:hlinkClick r:id="rId2"/>
              </a:rPr>
              <a:t>https://www.youtube.com/watch?v=k00anSFA4-Y</a:t>
            </a:r>
            <a:endParaRPr lang="en-US" sz="2400" dirty="0" smtClean="0"/>
          </a:p>
          <a:p>
            <a:r>
              <a:rPr lang="en-US" sz="2400" dirty="0" smtClean="0">
                <a:hlinkClick r:id="rId3"/>
              </a:rPr>
              <a:t>https://www.youtube.com/watch?v=QgpfNScEd3M</a:t>
            </a:r>
            <a:endParaRPr lang="en-US" sz="2400" dirty="0" smtClean="0"/>
          </a:p>
          <a:p>
            <a:r>
              <a:rPr lang="en-US" sz="2400" dirty="0" smtClean="0">
                <a:hlinkClick r:id="rId4"/>
              </a:rPr>
              <a:t>https://www.youtube.com/watch?v=LWCsEWo0Gks</a:t>
            </a:r>
            <a:endParaRPr lang="en-US" sz="2400" dirty="0" smtClean="0"/>
          </a:p>
          <a:p>
            <a:endParaRPr lang="en-US"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760643"/>
            <a:ext cx="5257800" cy="36415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Autofit/>
          </a:bodyPr>
          <a:lstStyle/>
          <a:p>
            <a:r>
              <a:rPr lang="en-US" sz="3200" b="1" dirty="0" smtClean="0"/>
              <a:t>5. Explain “herd immunity”, what it requires for it to work, who it protects.</a:t>
            </a:r>
            <a:r>
              <a:rPr lang="en-US" sz="3600" b="1" dirty="0" smtClean="0"/>
              <a:t/>
            </a:r>
            <a:br>
              <a:rPr lang="en-US" sz="3600" b="1" dirty="0" smtClean="0"/>
            </a:br>
            <a:r>
              <a:rPr lang="en-US" sz="1600" dirty="0"/>
              <a:t> </a:t>
            </a:r>
            <a:r>
              <a:rPr lang="en-US" sz="3600" dirty="0" smtClean="0"/>
              <a:t/>
            </a:r>
            <a:br>
              <a:rPr lang="en-US" sz="3600" dirty="0" smtClean="0"/>
            </a:br>
            <a:r>
              <a:rPr lang="en-US" sz="1800" dirty="0" smtClean="0">
                <a:hlinkClick r:id="rId2"/>
              </a:rPr>
              <a:t>https://www.youtube.com/watch?v=ZuiHFg_nfnE</a:t>
            </a:r>
            <a:r>
              <a:rPr lang="en-US" sz="1800" dirty="0" smtClean="0"/>
              <a:t/>
            </a:r>
            <a:br>
              <a:rPr lang="en-US" sz="1800" dirty="0" smtClean="0"/>
            </a:br>
            <a:r>
              <a:rPr lang="en-US" sz="1800" dirty="0">
                <a:hlinkClick r:id="rId3"/>
              </a:rPr>
              <a:t>https://www.youtube.com/watch?v=7VG_s2PCH_c</a:t>
            </a:r>
            <a:r>
              <a:rPr lang="en-US" sz="1800" dirty="0" smtClean="0"/>
              <a:t/>
            </a:r>
            <a:br>
              <a:rPr lang="en-US" sz="1800" dirty="0" smtClean="0"/>
            </a:br>
            <a:endParaRPr lang="en-US" sz="1800" dirty="0"/>
          </a:p>
        </p:txBody>
      </p:sp>
      <p:pic>
        <p:nvPicPr>
          <p:cNvPr id="4" name="Content Placeholder 3" descr="herd immunity web gif.gif"/>
          <p:cNvPicPr>
            <a:picLocks noGrp="1" noChangeAspect="1"/>
          </p:cNvPicPr>
          <p:nvPr>
            <p:ph idx="1"/>
          </p:nvPr>
        </p:nvPicPr>
        <p:blipFill>
          <a:blip r:embed="rId4" cstate="print"/>
          <a:stretch>
            <a:fillRect/>
          </a:stretch>
        </p:blipFill>
        <p:spPr>
          <a:xfrm>
            <a:off x="685800" y="2286000"/>
            <a:ext cx="7772400" cy="437645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8996</TotalTime>
  <Words>477</Words>
  <Application>Microsoft Office PowerPoint</Application>
  <PresentationFormat>On-screen Show (4:3)</PresentationFormat>
  <Paragraphs>67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1. What are vaccines, what do they do, how do they work, and why should we use them? </vt:lpstr>
      <vt:lpstr>PowerPoint Presentation</vt:lpstr>
      <vt:lpstr>PowerPoint Presentation</vt:lpstr>
      <vt:lpstr>PowerPoint Presentation</vt:lpstr>
      <vt:lpstr>2. Why does Jenny McCarthy think vaccines cause autism? What science literacy mistake is she making? </vt:lpstr>
      <vt:lpstr>PowerPoint Presentation</vt:lpstr>
      <vt:lpstr>PowerPoint Presentation</vt:lpstr>
      <vt:lpstr>PowerPoint Presentation</vt:lpstr>
      <vt:lpstr>5. Explain “herd immunity”, what it requires for it to work, who it protects.   https://www.youtube.com/watch?v=ZuiHFg_nfnE https://www.youtube.com/watch?v=7VG_s2PCH_c </vt:lpstr>
      <vt:lpstr>PowerPoint Presentation</vt:lpstr>
      <vt:lpstr>PowerPoint Presentation</vt:lpstr>
      <vt:lpstr>PowerPoint Presentation</vt:lpstr>
      <vt:lpstr>Victims of their own success https://www.youtube.com/watch?v=3aNhzLUL2ys </vt:lpstr>
      <vt:lpstr>PowerPoint Presentation</vt:lpstr>
      <vt:lpstr>7. Evidence Base Writing –1 paragraph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Vaccines</dc:title>
  <dc:creator>Mister Warren</dc:creator>
  <cp:lastModifiedBy>aaron warren</cp:lastModifiedBy>
  <cp:revision>34</cp:revision>
  <dcterms:created xsi:type="dcterms:W3CDTF">2017-04-18T17:19:39Z</dcterms:created>
  <dcterms:modified xsi:type="dcterms:W3CDTF">2019-04-10T17:07:37Z</dcterms:modified>
</cp:coreProperties>
</file>